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0" r:id="rId3"/>
    <p:sldId id="281" r:id="rId4"/>
    <p:sldId id="287" r:id="rId5"/>
    <p:sldId id="304" r:id="rId6"/>
    <p:sldId id="257" r:id="rId7"/>
    <p:sldId id="258" r:id="rId8"/>
    <p:sldId id="260" r:id="rId9"/>
    <p:sldId id="261" r:id="rId10"/>
    <p:sldId id="269" r:id="rId11"/>
    <p:sldId id="262" r:id="rId12"/>
    <p:sldId id="263" r:id="rId13"/>
    <p:sldId id="270" r:id="rId14"/>
    <p:sldId id="264" r:id="rId15"/>
    <p:sldId id="265" r:id="rId16"/>
    <p:sldId id="271" r:id="rId17"/>
    <p:sldId id="266" r:id="rId18"/>
    <p:sldId id="267" r:id="rId19"/>
    <p:sldId id="268" r:id="rId20"/>
    <p:sldId id="320" r:id="rId21"/>
    <p:sldId id="321"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BF0123C-581A-4244-AB87-4AE9F5A24DE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80B7721-FBFE-4C78-BA17-9249E893D6E4}">
      <dgm:prSet phldrT="[Text]"/>
      <dgm:spPr/>
      <dgm:t>
        <a:bodyPr/>
        <a:lstStyle/>
        <a:p>
          <a:r>
            <a:rPr lang="en-US" b="1" dirty="0" smtClean="0">
              <a:latin typeface="Times New Roman" panose="02020603050405020304" charset="0"/>
              <a:cs typeface="Times New Roman" panose="02020603050405020304" charset="0"/>
            </a:rPr>
            <a:t>THCS</a:t>
          </a:r>
          <a:endParaRPr lang="en-US" b="1" dirty="0">
            <a:latin typeface="Times New Roman" panose="02020603050405020304" charset="0"/>
            <a:cs typeface="Times New Roman" panose="02020603050405020304" charset="0"/>
          </a:endParaRPr>
        </a:p>
      </dgm:t>
    </dgm:pt>
    <dgm:pt modelId="{A06E36AA-BF73-4A06-9249-C5F09ABC0EA7}" cxnId="{3E8F1C5B-AE97-4131-A773-4946E571D00F}" type="parTrans">
      <dgm:prSet/>
      <dgm:spPr/>
      <dgm:t>
        <a:bodyPr/>
        <a:lstStyle/>
        <a:p>
          <a:endParaRPr lang="en-US"/>
        </a:p>
      </dgm:t>
    </dgm:pt>
    <dgm:pt modelId="{49F665A2-7E67-4651-81AB-C02D3312CBDB}" cxnId="{3E8F1C5B-AE97-4131-A773-4946E571D00F}" type="sibTrans">
      <dgm:prSet/>
      <dgm:spPr/>
      <dgm:t>
        <a:bodyPr/>
        <a:lstStyle/>
        <a:p>
          <a:endParaRPr lang="en-US"/>
        </a:p>
      </dgm:t>
    </dgm:pt>
    <dgm:pt modelId="{15166511-D544-47D5-99EE-8FB04C9DC69C}">
      <dgm:prSet phldrT="[Text]"/>
      <dgm:spPr/>
      <dgm:t>
        <a:bodyPr/>
        <a:lstStyle/>
        <a:p>
          <a:r>
            <a:rPr lang="en-US" b="1" dirty="0" err="1" smtClean="0">
              <a:latin typeface="Times New Roman" panose="02020603050405020304" charset="0"/>
              <a:cs typeface="Times New Roman" panose="02020603050405020304" charset="0"/>
            </a:rPr>
            <a:t>Lớp</a:t>
          </a:r>
          <a:r>
            <a:rPr lang="en-US" b="1" dirty="0" smtClean="0">
              <a:latin typeface="Times New Roman" panose="02020603050405020304" charset="0"/>
              <a:cs typeface="Times New Roman" panose="02020603050405020304" charset="0"/>
            </a:rPr>
            <a:t> 6</a:t>
          </a:r>
          <a:endParaRPr lang="en-US" b="1" dirty="0">
            <a:latin typeface="Times New Roman" panose="02020603050405020304" charset="0"/>
            <a:cs typeface="Times New Roman" panose="02020603050405020304" charset="0"/>
          </a:endParaRPr>
        </a:p>
      </dgm:t>
    </dgm:pt>
    <dgm:pt modelId="{F0A19070-DEE7-40EE-B084-3E70ECCD6C87}" cxnId="{CDDA696A-6477-4330-BC58-50883F338B7D}" type="parTrans">
      <dgm:prSet/>
      <dgm:spPr/>
      <dgm:t>
        <a:bodyPr/>
        <a:lstStyle/>
        <a:p>
          <a:endParaRPr lang="en-US"/>
        </a:p>
      </dgm:t>
    </dgm:pt>
    <dgm:pt modelId="{3710B676-A91A-4C5E-9A93-976DAC3C689C}" cxnId="{CDDA696A-6477-4330-BC58-50883F338B7D}" type="sibTrans">
      <dgm:prSet/>
      <dgm:spPr/>
      <dgm:t>
        <a:bodyPr/>
        <a:lstStyle/>
        <a:p>
          <a:endParaRPr lang="en-US"/>
        </a:p>
      </dgm:t>
    </dgm:pt>
    <dgm:pt modelId="{1B7D6931-B60D-48F0-84A9-8685FEF3B4AC}">
      <dgm:prSet phldrT="[Text]">
        <dgm:style>
          <a:lnRef idx="3">
            <a:schemeClr val="lt1"/>
          </a:lnRef>
          <a:fillRef idx="1">
            <a:schemeClr val="accent2"/>
          </a:fillRef>
          <a:effectRef idx="1">
            <a:schemeClr val="accent2"/>
          </a:effectRef>
          <a:fontRef idx="minor">
            <a:schemeClr val="lt1"/>
          </a:fontRef>
        </dgm:style>
      </dgm:prSet>
      <dgm:spPr/>
      <dgm:t>
        <a:bodyPr/>
        <a:lstStyle/>
        <a:p>
          <a:r>
            <a:rPr lang="en-US" b="1" dirty="0" smtClean="0">
              <a:latin typeface="Times New Roman" panose="02020603050405020304" charset="0"/>
              <a:cs typeface="Times New Roman" panose="02020603050405020304" charset="0"/>
            </a:rPr>
            <a:t>Lớp 7</a:t>
          </a:r>
          <a:endParaRPr lang="en-US" b="1" dirty="0">
            <a:latin typeface="Times New Roman" panose="02020603050405020304" charset="0"/>
            <a:cs typeface="Times New Roman" panose="02020603050405020304" charset="0"/>
          </a:endParaRPr>
        </a:p>
      </dgm:t>
    </dgm:pt>
    <dgm:pt modelId="{02E5C764-40A0-4665-92EF-4DDEDD38516D}" cxnId="{796F04BD-21AA-4901-9585-42B692EDA0FF}" type="parTrans">
      <dgm:prSet/>
      <dgm:spPr/>
      <dgm:t>
        <a:bodyPr/>
        <a:lstStyle/>
        <a:p>
          <a:endParaRPr lang="en-US"/>
        </a:p>
      </dgm:t>
    </dgm:pt>
    <dgm:pt modelId="{3116F0D4-BD09-4EC1-9621-68AF56FF53EC}" cxnId="{796F04BD-21AA-4901-9585-42B692EDA0FF}" type="sibTrans">
      <dgm:prSet/>
      <dgm:spPr/>
      <dgm:t>
        <a:bodyPr/>
        <a:lstStyle/>
        <a:p>
          <a:endParaRPr lang="en-US"/>
        </a:p>
      </dgm:t>
    </dgm:pt>
    <dgm:pt modelId="{7189183C-E723-4F5E-B740-5E52169B4485}">
      <dgm:prSet phldrT="[Text]">
        <dgm:style>
          <a:lnRef idx="3">
            <a:schemeClr val="lt1"/>
          </a:lnRef>
          <a:fillRef idx="1">
            <a:schemeClr val="accent6"/>
          </a:fillRef>
          <a:effectRef idx="1">
            <a:schemeClr val="accent6"/>
          </a:effectRef>
          <a:fontRef idx="minor">
            <a:schemeClr val="lt1"/>
          </a:fontRef>
        </dgm:style>
      </dgm:prSet>
      <dgm:spPr/>
      <dgm:t>
        <a:bodyPr/>
        <a:lstStyle/>
        <a:p>
          <a:r>
            <a:rPr lang="en-US" b="1" dirty="0" smtClean="0">
              <a:solidFill>
                <a:srgbClr val="FF0000"/>
              </a:solidFill>
              <a:latin typeface="Times New Roman" panose="02020603050405020304" charset="0"/>
              <a:cs typeface="Times New Roman" panose="02020603050405020304" charset="0"/>
            </a:rPr>
            <a:t>Lớp 8</a:t>
          </a:r>
          <a:endParaRPr lang="en-US" b="1" dirty="0">
            <a:solidFill>
              <a:srgbClr val="FF0000"/>
            </a:solidFill>
            <a:latin typeface="Times New Roman" panose="02020603050405020304" charset="0"/>
            <a:cs typeface="Times New Roman" panose="02020603050405020304" charset="0"/>
          </a:endParaRPr>
        </a:p>
      </dgm:t>
    </dgm:pt>
    <dgm:pt modelId="{6B44651E-CC20-4F10-BDD1-25DD07A062F8}" cxnId="{D54B70B2-E157-48B9-9C1C-68B5BA1EEA81}" type="parTrans">
      <dgm:prSet/>
      <dgm:spPr/>
      <dgm:t>
        <a:bodyPr/>
        <a:lstStyle/>
        <a:p>
          <a:endParaRPr lang="en-US"/>
        </a:p>
      </dgm:t>
    </dgm:pt>
    <dgm:pt modelId="{D972608B-C4C4-4D14-A90D-695A663D881B}" cxnId="{D54B70B2-E157-48B9-9C1C-68B5BA1EEA81}" type="sibTrans">
      <dgm:prSet/>
      <dgm:spPr/>
      <dgm:t>
        <a:bodyPr/>
        <a:lstStyle/>
        <a:p>
          <a:endParaRPr lang="en-US"/>
        </a:p>
      </dgm:t>
    </dgm:pt>
    <dgm:pt modelId="{F51C0221-8407-444E-977C-3EFB9E83C1F7}">
      <dgm:prSet phldrT="[Text]"/>
      <dgm:spPr>
        <a:solidFill>
          <a:srgbClr val="7030A0"/>
        </a:solidFill>
      </dgm:spPr>
      <dgm:t>
        <a:bodyPr/>
        <a:lstStyle/>
        <a:p>
          <a:r>
            <a:rPr lang="en-US" b="1" dirty="0" smtClean="0">
              <a:latin typeface="Times New Roman" panose="02020603050405020304" charset="0"/>
              <a:cs typeface="Times New Roman" panose="02020603050405020304" charset="0"/>
            </a:rPr>
            <a:t>Lớp 9</a:t>
          </a:r>
          <a:endParaRPr lang="en-US" b="1" dirty="0">
            <a:latin typeface="Times New Roman" panose="02020603050405020304" charset="0"/>
            <a:cs typeface="Times New Roman" panose="02020603050405020304" charset="0"/>
          </a:endParaRPr>
        </a:p>
      </dgm:t>
    </dgm:pt>
    <dgm:pt modelId="{B36392A7-C571-4B33-925A-92ABB1AB3EF1}" cxnId="{0AEBCDCC-0387-48B5-B4DA-2F0159B7924B}" type="parTrans">
      <dgm:prSet/>
      <dgm:spPr/>
      <dgm:t>
        <a:bodyPr/>
        <a:lstStyle/>
        <a:p>
          <a:endParaRPr lang="en-US"/>
        </a:p>
      </dgm:t>
    </dgm:pt>
    <dgm:pt modelId="{B826EA5E-27D7-4376-9C38-E8FCB182A734}" cxnId="{0AEBCDCC-0387-48B5-B4DA-2F0159B7924B}" type="sibTrans">
      <dgm:prSet/>
      <dgm:spPr/>
      <dgm:t>
        <a:bodyPr/>
        <a:lstStyle/>
        <a:p>
          <a:endParaRPr lang="en-US"/>
        </a:p>
      </dgm:t>
    </dgm:pt>
    <dgm:pt modelId="{B3784D00-C641-40BF-9EAF-9D4E09909ED6}" type="pres">
      <dgm:prSet presAssocID="{CBF0123C-581A-4244-AB87-4AE9F5A24DE6}" presName="diagram" presStyleCnt="0">
        <dgm:presLayoutVars>
          <dgm:chMax val="1"/>
          <dgm:dir/>
          <dgm:animLvl val="ctr"/>
          <dgm:resizeHandles val="exact"/>
        </dgm:presLayoutVars>
      </dgm:prSet>
      <dgm:spPr/>
      <dgm:t>
        <a:bodyPr/>
        <a:lstStyle/>
        <a:p>
          <a:endParaRPr lang="en-US"/>
        </a:p>
      </dgm:t>
    </dgm:pt>
    <dgm:pt modelId="{F111EB50-EF87-474F-AFB0-CB4A6BBBDFD1}" type="pres">
      <dgm:prSet presAssocID="{CBF0123C-581A-4244-AB87-4AE9F5A24DE6}" presName="matrix" presStyleCnt="0"/>
      <dgm:spPr/>
    </dgm:pt>
    <dgm:pt modelId="{7194B971-F5F2-4EDB-942B-A5EA9B3BC863}" type="pres">
      <dgm:prSet presAssocID="{CBF0123C-581A-4244-AB87-4AE9F5A24DE6}" presName="tile1" presStyleLbl="node1" presStyleIdx="0" presStyleCnt="4" custLinFactNeighborX="-1379" custLinFactNeighborY="0"/>
      <dgm:spPr/>
      <dgm:t>
        <a:bodyPr/>
        <a:lstStyle/>
        <a:p>
          <a:endParaRPr lang="en-US"/>
        </a:p>
      </dgm:t>
    </dgm:pt>
    <dgm:pt modelId="{67F4A856-DBB2-4C40-B279-FDE4514A1E98}" type="pres">
      <dgm:prSet presAssocID="{CBF0123C-581A-4244-AB87-4AE9F5A24DE6}" presName="tile1text" presStyleLbl="node1" presStyleIdx="0" presStyleCnt="4">
        <dgm:presLayoutVars>
          <dgm:chMax val="0"/>
          <dgm:chPref val="0"/>
          <dgm:bulletEnabled val="1"/>
        </dgm:presLayoutVars>
      </dgm:prSet>
      <dgm:spPr/>
      <dgm:t>
        <a:bodyPr/>
        <a:lstStyle/>
        <a:p>
          <a:endParaRPr lang="en-US"/>
        </a:p>
      </dgm:t>
    </dgm:pt>
    <dgm:pt modelId="{5B8EBFBC-0B32-4653-B808-DC0B9C429787}" type="pres">
      <dgm:prSet presAssocID="{CBF0123C-581A-4244-AB87-4AE9F5A24DE6}" presName="tile2" presStyleLbl="node1" presStyleIdx="1" presStyleCnt="4"/>
      <dgm:spPr/>
      <dgm:t>
        <a:bodyPr/>
        <a:lstStyle/>
        <a:p>
          <a:endParaRPr lang="en-US"/>
        </a:p>
      </dgm:t>
    </dgm:pt>
    <dgm:pt modelId="{832DCB4E-631A-4C34-9FC9-AAA6596DE8AD}" type="pres">
      <dgm:prSet presAssocID="{CBF0123C-581A-4244-AB87-4AE9F5A24DE6}" presName="tile2text" presStyleLbl="node1" presStyleIdx="1" presStyleCnt="4">
        <dgm:presLayoutVars>
          <dgm:chMax val="0"/>
          <dgm:chPref val="0"/>
          <dgm:bulletEnabled val="1"/>
        </dgm:presLayoutVars>
      </dgm:prSet>
      <dgm:spPr/>
      <dgm:t>
        <a:bodyPr/>
        <a:lstStyle/>
        <a:p>
          <a:endParaRPr lang="en-US"/>
        </a:p>
      </dgm:t>
    </dgm:pt>
    <dgm:pt modelId="{3901A5F2-4555-4E49-BE85-EFCA42D8141A}" type="pres">
      <dgm:prSet presAssocID="{CBF0123C-581A-4244-AB87-4AE9F5A24DE6}" presName="tile3" presStyleLbl="node1" presStyleIdx="2" presStyleCnt="4"/>
      <dgm:spPr/>
      <dgm:t>
        <a:bodyPr/>
        <a:lstStyle/>
        <a:p>
          <a:endParaRPr lang="en-US"/>
        </a:p>
      </dgm:t>
    </dgm:pt>
    <dgm:pt modelId="{3CBC56E4-E188-4722-9678-3168C76E5EC6}" type="pres">
      <dgm:prSet presAssocID="{CBF0123C-581A-4244-AB87-4AE9F5A24DE6}" presName="tile3text" presStyleLbl="node1" presStyleIdx="2" presStyleCnt="4">
        <dgm:presLayoutVars>
          <dgm:chMax val="0"/>
          <dgm:chPref val="0"/>
          <dgm:bulletEnabled val="1"/>
        </dgm:presLayoutVars>
      </dgm:prSet>
      <dgm:spPr/>
      <dgm:t>
        <a:bodyPr/>
        <a:lstStyle/>
        <a:p>
          <a:endParaRPr lang="en-US"/>
        </a:p>
      </dgm:t>
    </dgm:pt>
    <dgm:pt modelId="{62CA65BC-4BC6-4B1A-A496-05100A45CC4A}" type="pres">
      <dgm:prSet presAssocID="{CBF0123C-581A-4244-AB87-4AE9F5A24DE6}" presName="tile4" presStyleLbl="node1" presStyleIdx="3" presStyleCnt="4"/>
      <dgm:spPr/>
      <dgm:t>
        <a:bodyPr/>
        <a:lstStyle/>
        <a:p>
          <a:endParaRPr lang="en-US"/>
        </a:p>
      </dgm:t>
    </dgm:pt>
    <dgm:pt modelId="{B5DFE2FF-C41D-474A-BCE0-75A11D56F50B}" type="pres">
      <dgm:prSet presAssocID="{CBF0123C-581A-4244-AB87-4AE9F5A24DE6}" presName="tile4text" presStyleLbl="node1" presStyleIdx="3" presStyleCnt="4">
        <dgm:presLayoutVars>
          <dgm:chMax val="0"/>
          <dgm:chPref val="0"/>
          <dgm:bulletEnabled val="1"/>
        </dgm:presLayoutVars>
      </dgm:prSet>
      <dgm:spPr/>
      <dgm:t>
        <a:bodyPr/>
        <a:lstStyle/>
        <a:p>
          <a:endParaRPr lang="en-US"/>
        </a:p>
      </dgm:t>
    </dgm:pt>
    <dgm:pt modelId="{FA882E16-D567-41B2-AE92-2E4C2DD26460}" type="pres">
      <dgm:prSet presAssocID="{CBF0123C-581A-4244-AB87-4AE9F5A24DE6}" presName="centerTile" presStyleLbl="fgShp" presStyleIdx="0" presStyleCnt="1">
        <dgm:presLayoutVars>
          <dgm:chMax val="0"/>
          <dgm:chPref val="0"/>
        </dgm:presLayoutVars>
      </dgm:prSet>
      <dgm:spPr/>
      <dgm:t>
        <a:bodyPr/>
        <a:lstStyle/>
        <a:p>
          <a:endParaRPr lang="en-US"/>
        </a:p>
      </dgm:t>
    </dgm:pt>
  </dgm:ptLst>
  <dgm:cxnLst>
    <dgm:cxn modelId="{796F04BD-21AA-4901-9585-42B692EDA0FF}" srcId="{580B7721-FBFE-4C78-BA17-9249E893D6E4}" destId="{1B7D6931-B60D-48F0-84A9-8685FEF3B4AC}" srcOrd="1" destOrd="0" parTransId="{02E5C764-40A0-4665-92EF-4DDEDD38516D}" sibTransId="{3116F0D4-BD09-4EC1-9621-68AF56FF53EC}"/>
    <dgm:cxn modelId="{0116DDEF-8311-4F5B-8C5D-E35675A0A304}" type="presOf" srcId="{F51C0221-8407-444E-977C-3EFB9E83C1F7}" destId="{B5DFE2FF-C41D-474A-BCE0-75A11D56F50B}" srcOrd="1" destOrd="0" presId="urn:microsoft.com/office/officeart/2005/8/layout/matrix1"/>
    <dgm:cxn modelId="{0AEBCDCC-0387-48B5-B4DA-2F0159B7924B}" srcId="{580B7721-FBFE-4C78-BA17-9249E893D6E4}" destId="{F51C0221-8407-444E-977C-3EFB9E83C1F7}" srcOrd="3" destOrd="0" parTransId="{B36392A7-C571-4B33-925A-92ABB1AB3EF1}" sibTransId="{B826EA5E-27D7-4376-9C38-E8FCB182A734}"/>
    <dgm:cxn modelId="{D54B70B2-E157-48B9-9C1C-68B5BA1EEA81}" srcId="{580B7721-FBFE-4C78-BA17-9249E893D6E4}" destId="{7189183C-E723-4F5E-B740-5E52169B4485}" srcOrd="2" destOrd="0" parTransId="{6B44651E-CC20-4F10-BDD1-25DD07A062F8}" sibTransId="{D972608B-C4C4-4D14-A90D-695A663D881B}"/>
    <dgm:cxn modelId="{858459AA-1C73-4541-9262-4CCF67EE6DC5}" type="presOf" srcId="{15166511-D544-47D5-99EE-8FB04C9DC69C}" destId="{67F4A856-DBB2-4C40-B279-FDE4514A1E98}" srcOrd="1" destOrd="0" presId="urn:microsoft.com/office/officeart/2005/8/layout/matrix1"/>
    <dgm:cxn modelId="{92D3D579-76A4-4F5B-9287-AEEBE398D2BF}" type="presOf" srcId="{1B7D6931-B60D-48F0-84A9-8685FEF3B4AC}" destId="{832DCB4E-631A-4C34-9FC9-AAA6596DE8AD}" srcOrd="1" destOrd="0" presId="urn:microsoft.com/office/officeart/2005/8/layout/matrix1"/>
    <dgm:cxn modelId="{66D00A16-B34E-41C9-9738-53B7425C55B7}" type="presOf" srcId="{7189183C-E723-4F5E-B740-5E52169B4485}" destId="{3901A5F2-4555-4E49-BE85-EFCA42D8141A}" srcOrd="0" destOrd="0" presId="urn:microsoft.com/office/officeart/2005/8/layout/matrix1"/>
    <dgm:cxn modelId="{652D621D-D335-40EF-BA96-D338B8382A9E}" type="presOf" srcId="{F51C0221-8407-444E-977C-3EFB9E83C1F7}" destId="{62CA65BC-4BC6-4B1A-A496-05100A45CC4A}" srcOrd="0" destOrd="0" presId="urn:microsoft.com/office/officeart/2005/8/layout/matrix1"/>
    <dgm:cxn modelId="{3E8F1C5B-AE97-4131-A773-4946E571D00F}" srcId="{CBF0123C-581A-4244-AB87-4AE9F5A24DE6}" destId="{580B7721-FBFE-4C78-BA17-9249E893D6E4}" srcOrd="0" destOrd="0" parTransId="{A06E36AA-BF73-4A06-9249-C5F09ABC0EA7}" sibTransId="{49F665A2-7E67-4651-81AB-C02D3312CBDB}"/>
    <dgm:cxn modelId="{561A4C4A-6B0C-4BDD-AC8D-7F50ED3BEDEC}" type="presOf" srcId="{7189183C-E723-4F5E-B740-5E52169B4485}" destId="{3CBC56E4-E188-4722-9678-3168C76E5EC6}" srcOrd="1" destOrd="0" presId="urn:microsoft.com/office/officeart/2005/8/layout/matrix1"/>
    <dgm:cxn modelId="{BEA24E18-D0A7-4912-B1A2-72651F7784C6}" type="presOf" srcId="{CBF0123C-581A-4244-AB87-4AE9F5A24DE6}" destId="{B3784D00-C641-40BF-9EAF-9D4E09909ED6}" srcOrd="0" destOrd="0" presId="urn:microsoft.com/office/officeart/2005/8/layout/matrix1"/>
    <dgm:cxn modelId="{C0B615EA-C883-4E41-8F8C-5C8EB5A4992A}" type="presOf" srcId="{1B7D6931-B60D-48F0-84A9-8685FEF3B4AC}" destId="{5B8EBFBC-0B32-4653-B808-DC0B9C429787}" srcOrd="0" destOrd="0" presId="urn:microsoft.com/office/officeart/2005/8/layout/matrix1"/>
    <dgm:cxn modelId="{CDDA696A-6477-4330-BC58-50883F338B7D}" srcId="{580B7721-FBFE-4C78-BA17-9249E893D6E4}" destId="{15166511-D544-47D5-99EE-8FB04C9DC69C}" srcOrd="0" destOrd="0" parTransId="{F0A19070-DEE7-40EE-B084-3E70ECCD6C87}" sibTransId="{3710B676-A91A-4C5E-9A93-976DAC3C689C}"/>
    <dgm:cxn modelId="{D6A80562-7B30-4464-B7EF-C69F2C9867D9}" type="presOf" srcId="{15166511-D544-47D5-99EE-8FB04C9DC69C}" destId="{7194B971-F5F2-4EDB-942B-A5EA9B3BC863}" srcOrd="0" destOrd="0" presId="urn:microsoft.com/office/officeart/2005/8/layout/matrix1"/>
    <dgm:cxn modelId="{30B21711-F790-45A1-948E-D4375DD239A1}" type="presOf" srcId="{580B7721-FBFE-4C78-BA17-9249E893D6E4}" destId="{FA882E16-D567-41B2-AE92-2E4C2DD26460}" srcOrd="0" destOrd="0" presId="urn:microsoft.com/office/officeart/2005/8/layout/matrix1"/>
    <dgm:cxn modelId="{3209803C-D13E-470C-AAEE-B996245DBCBA}" type="presParOf" srcId="{B3784D00-C641-40BF-9EAF-9D4E09909ED6}" destId="{F111EB50-EF87-474F-AFB0-CB4A6BBBDFD1}" srcOrd="0" destOrd="0" presId="urn:microsoft.com/office/officeart/2005/8/layout/matrix1"/>
    <dgm:cxn modelId="{C1AA9CCD-D5E8-406C-9F9D-A03BF68708F4}" type="presParOf" srcId="{F111EB50-EF87-474F-AFB0-CB4A6BBBDFD1}" destId="{7194B971-F5F2-4EDB-942B-A5EA9B3BC863}" srcOrd="0" destOrd="0" presId="urn:microsoft.com/office/officeart/2005/8/layout/matrix1"/>
    <dgm:cxn modelId="{48B2B4E0-BECB-458C-871F-472B4F2640A1}" type="presParOf" srcId="{F111EB50-EF87-474F-AFB0-CB4A6BBBDFD1}" destId="{67F4A856-DBB2-4C40-B279-FDE4514A1E98}" srcOrd="1" destOrd="0" presId="urn:microsoft.com/office/officeart/2005/8/layout/matrix1"/>
    <dgm:cxn modelId="{6F0D14FF-3ACF-4BDD-9865-1EB7E20B1822}" type="presParOf" srcId="{F111EB50-EF87-474F-AFB0-CB4A6BBBDFD1}" destId="{5B8EBFBC-0B32-4653-B808-DC0B9C429787}" srcOrd="2" destOrd="0" presId="urn:microsoft.com/office/officeart/2005/8/layout/matrix1"/>
    <dgm:cxn modelId="{8A203BC6-4F42-4E47-9FE8-99D4D6D1C1C2}" type="presParOf" srcId="{F111EB50-EF87-474F-AFB0-CB4A6BBBDFD1}" destId="{832DCB4E-631A-4C34-9FC9-AAA6596DE8AD}" srcOrd="3" destOrd="0" presId="urn:microsoft.com/office/officeart/2005/8/layout/matrix1"/>
    <dgm:cxn modelId="{5EF8A315-A23B-4DD3-A7DE-8B0DF4775FA6}" type="presParOf" srcId="{F111EB50-EF87-474F-AFB0-CB4A6BBBDFD1}" destId="{3901A5F2-4555-4E49-BE85-EFCA42D8141A}" srcOrd="4" destOrd="0" presId="urn:microsoft.com/office/officeart/2005/8/layout/matrix1"/>
    <dgm:cxn modelId="{A54A35F1-C6FF-4F28-9307-F0DD8F163C9A}" type="presParOf" srcId="{F111EB50-EF87-474F-AFB0-CB4A6BBBDFD1}" destId="{3CBC56E4-E188-4722-9678-3168C76E5EC6}" srcOrd="5" destOrd="0" presId="urn:microsoft.com/office/officeart/2005/8/layout/matrix1"/>
    <dgm:cxn modelId="{D3DF4626-E020-4C7A-B26B-4C8B3A438CB4}" type="presParOf" srcId="{F111EB50-EF87-474F-AFB0-CB4A6BBBDFD1}" destId="{62CA65BC-4BC6-4B1A-A496-05100A45CC4A}" srcOrd="6" destOrd="0" presId="urn:microsoft.com/office/officeart/2005/8/layout/matrix1"/>
    <dgm:cxn modelId="{806EA717-25E6-4254-AEA5-566B836A2AF2}" type="presParOf" srcId="{F111EB50-EF87-474F-AFB0-CB4A6BBBDFD1}" destId="{B5DFE2FF-C41D-474A-BCE0-75A11D56F50B}" srcOrd="7" destOrd="0" presId="urn:microsoft.com/office/officeart/2005/8/layout/matrix1"/>
    <dgm:cxn modelId="{561B0FD2-ECA1-4E2F-B005-40E3B3B3352A}" type="presParOf" srcId="{B3784D00-C641-40BF-9EAF-9D4E09909ED6}" destId="{FA882E16-D567-41B2-AE92-2E4C2DD26460}"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4B971-F5F2-4EDB-942B-A5EA9B3BC863}">
      <dsp:nvSpPr>
        <dsp:cNvPr id="0" name=""/>
        <dsp:cNvSpPr/>
      </dsp:nvSpPr>
      <dsp:spPr>
        <a:xfrm rot="16200000">
          <a:off x="1127280" y="-1127280"/>
          <a:ext cx="2966020" cy="52205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r>
            <a:rPr lang="en-US" sz="6400" b="1" kern="1200" dirty="0" err="1" smtClean="0">
              <a:latin typeface="Times New Roman" panose="02020603050405020304" pitchFamily="18" charset="0"/>
              <a:cs typeface="Times New Roman" panose="02020603050405020304" pitchFamily="18" charset="0"/>
            </a:rPr>
            <a:t>Lớp</a:t>
          </a:r>
          <a:r>
            <a:rPr lang="en-US" sz="6400" b="1" kern="1200" dirty="0" smtClean="0">
              <a:latin typeface="Times New Roman" panose="02020603050405020304" pitchFamily="18" charset="0"/>
              <a:cs typeface="Times New Roman" panose="02020603050405020304" pitchFamily="18" charset="0"/>
            </a:rPr>
            <a:t> 6</a:t>
          </a:r>
          <a:endParaRPr lang="en-US" sz="6400" b="1" kern="1200" dirty="0">
            <a:latin typeface="Times New Roman" panose="02020603050405020304" pitchFamily="18" charset="0"/>
            <a:cs typeface="Times New Roman" panose="02020603050405020304" pitchFamily="18" charset="0"/>
          </a:endParaRPr>
        </a:p>
      </dsp:txBody>
      <dsp:txXfrm rot="5400000">
        <a:off x="0" y="0"/>
        <a:ext cx="5220580" cy="2224515"/>
      </dsp:txXfrm>
    </dsp:sp>
    <dsp:sp modelId="{5B8EBFBC-0B32-4653-B808-DC0B9C429787}">
      <dsp:nvSpPr>
        <dsp:cNvPr id="0" name=""/>
        <dsp:cNvSpPr/>
      </dsp:nvSpPr>
      <dsp:spPr>
        <a:xfrm>
          <a:off x="5220580" y="0"/>
          <a:ext cx="5220580" cy="2966020"/>
        </a:xfrm>
        <a:prstGeom prst="round1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r>
            <a:rPr lang="en-US" sz="6400" b="1" kern="1200" dirty="0" smtClean="0">
              <a:latin typeface="Times New Roman" panose="02020603050405020304" pitchFamily="18" charset="0"/>
              <a:cs typeface="Times New Roman" panose="02020603050405020304" pitchFamily="18" charset="0"/>
            </a:rPr>
            <a:t>Lớp 7</a:t>
          </a:r>
          <a:endParaRPr lang="en-US" sz="6400" b="1" kern="1200" dirty="0">
            <a:latin typeface="Times New Roman" panose="02020603050405020304" pitchFamily="18" charset="0"/>
            <a:cs typeface="Times New Roman" panose="02020603050405020304" pitchFamily="18" charset="0"/>
          </a:endParaRPr>
        </a:p>
      </dsp:txBody>
      <dsp:txXfrm>
        <a:off x="5220580" y="0"/>
        <a:ext cx="5220580" cy="2224515"/>
      </dsp:txXfrm>
    </dsp:sp>
    <dsp:sp modelId="{3901A5F2-4555-4E49-BE85-EFCA42D8141A}">
      <dsp:nvSpPr>
        <dsp:cNvPr id="0" name=""/>
        <dsp:cNvSpPr/>
      </dsp:nvSpPr>
      <dsp:spPr>
        <a:xfrm rot="10800000">
          <a:off x="0" y="2966020"/>
          <a:ext cx="5220580" cy="2966020"/>
        </a:xfrm>
        <a:prstGeom prst="round1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r>
            <a:rPr lang="en-US" sz="6400" b="1" kern="1200" dirty="0" smtClean="0">
              <a:solidFill>
                <a:srgbClr val="FF0000"/>
              </a:solidFill>
              <a:latin typeface="Times New Roman" panose="02020603050405020304" pitchFamily="18" charset="0"/>
              <a:cs typeface="Times New Roman" panose="02020603050405020304" pitchFamily="18" charset="0"/>
            </a:rPr>
            <a:t>Lớp 8</a:t>
          </a:r>
          <a:endParaRPr lang="en-US" sz="6400" b="1" kern="1200" dirty="0">
            <a:solidFill>
              <a:srgbClr val="FF0000"/>
            </a:solidFill>
            <a:latin typeface="Times New Roman" panose="02020603050405020304" pitchFamily="18" charset="0"/>
            <a:cs typeface="Times New Roman" panose="02020603050405020304" pitchFamily="18" charset="0"/>
          </a:endParaRPr>
        </a:p>
      </dsp:txBody>
      <dsp:txXfrm rot="10800000">
        <a:off x="0" y="3707525"/>
        <a:ext cx="5220580" cy="2224515"/>
      </dsp:txXfrm>
    </dsp:sp>
    <dsp:sp modelId="{62CA65BC-4BC6-4B1A-A496-05100A45CC4A}">
      <dsp:nvSpPr>
        <dsp:cNvPr id="0" name=""/>
        <dsp:cNvSpPr/>
      </dsp:nvSpPr>
      <dsp:spPr>
        <a:xfrm rot="5400000">
          <a:off x="6347860" y="1838740"/>
          <a:ext cx="2966020" cy="5220580"/>
        </a:xfrm>
        <a:prstGeom prst="round1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r>
            <a:rPr lang="en-US" sz="6400" b="1" kern="1200" dirty="0" smtClean="0">
              <a:latin typeface="Times New Roman" panose="02020603050405020304" pitchFamily="18" charset="0"/>
              <a:cs typeface="Times New Roman" panose="02020603050405020304" pitchFamily="18" charset="0"/>
            </a:rPr>
            <a:t>Lớp 9</a:t>
          </a:r>
          <a:endParaRPr lang="en-US" sz="6400" b="1" kern="1200" dirty="0">
            <a:latin typeface="Times New Roman" panose="02020603050405020304" pitchFamily="18" charset="0"/>
            <a:cs typeface="Times New Roman" panose="02020603050405020304" pitchFamily="18" charset="0"/>
          </a:endParaRPr>
        </a:p>
      </dsp:txBody>
      <dsp:txXfrm rot="-5400000">
        <a:off x="5220580" y="3707524"/>
        <a:ext cx="5220580" cy="2224515"/>
      </dsp:txXfrm>
    </dsp:sp>
    <dsp:sp modelId="{FA882E16-D567-41B2-AE92-2E4C2DD26460}">
      <dsp:nvSpPr>
        <dsp:cNvPr id="0" name=""/>
        <dsp:cNvSpPr/>
      </dsp:nvSpPr>
      <dsp:spPr>
        <a:xfrm>
          <a:off x="3654405" y="2224515"/>
          <a:ext cx="3132348" cy="148301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b="1" kern="1200" dirty="0" smtClean="0">
              <a:latin typeface="Times New Roman" panose="02020603050405020304" pitchFamily="18" charset="0"/>
              <a:cs typeface="Times New Roman" panose="02020603050405020304" pitchFamily="18" charset="0"/>
            </a:rPr>
            <a:t>THCS</a:t>
          </a:r>
          <a:endParaRPr lang="en-US" sz="6400" b="1" kern="1200" dirty="0">
            <a:latin typeface="Times New Roman" panose="02020603050405020304" pitchFamily="18" charset="0"/>
            <a:cs typeface="Times New Roman" panose="02020603050405020304" pitchFamily="18" charset="0"/>
          </a:endParaRPr>
        </a:p>
      </dsp:txBody>
      <dsp:txXfrm>
        <a:off x="3726800" y="2296910"/>
        <a:ext cx="2987558" cy="13382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838200" y="1361440"/>
            <a:ext cx="10515600" cy="1325563"/>
          </a:xfrm>
        </p:spPr>
        <p:txBody>
          <a:bodyPr>
            <a:prstTxWarp prst="textChevron">
              <a:avLst/>
            </a:prstTxWarp>
            <a:noAutofit/>
          </a:bodyPr>
          <a:p>
            <a:r>
              <a:rPr lang="vi-VN" altLang="en-US" sz="5400" b="1">
                <a:solidFill>
                  <a:srgbClr val="FF0000"/>
                </a:solidFill>
                <a:effectLst>
                  <a:reflection blurRad="6350" stA="53000" endA="300" endPos="35500" dir="5400000" sy="-90000" algn="bl" rotWithShape="0"/>
                </a:effectLst>
              </a:rPr>
              <a:t>Chào mừng các em học sinh lớp 6!</a:t>
            </a:r>
            <a:endParaRPr lang="vi-VN" altLang="en-US" sz="5400" b="1">
              <a:solidFill>
                <a:srgbClr val="FF0000"/>
              </a:solidFill>
              <a:effectLst>
                <a:reflection blurRad="6350" stA="53000" endA="300" endPos="35500" dir="5400000" sy="-9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Content Placeholder 8"/>
          <p:cNvPicPr>
            <a:picLocks noChangeAspect="1"/>
          </p:cNvPicPr>
          <p:nvPr>
            <p:ph sz="half" idx="2"/>
          </p:nvPr>
        </p:nvPicPr>
        <p:blipFill rotWithShape="1">
          <a:blip r:embed="rId1">
            <a:extLst>
              <a:ext uri="{28A0092B-C50C-407E-A947-70E740481C1C}">
                <a14:useLocalDpi xmlns:a14="http://schemas.microsoft.com/office/drawing/2010/main" val="0"/>
              </a:ext>
            </a:extLst>
          </a:blip>
          <a:srcRect l="26109" t="56635" r="28114" b="1776"/>
          <a:stretch>
            <a:fillRect/>
          </a:stretch>
        </p:blipFill>
        <p:spPr bwMode="auto">
          <a:xfrm>
            <a:off x="5704205" y="1718945"/>
            <a:ext cx="6272577" cy="393192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Text Box 4"/>
          <p:cNvSpPr txBox="1"/>
          <p:nvPr/>
        </p:nvSpPr>
        <p:spPr>
          <a:xfrm>
            <a:off x="6320790" y="5808980"/>
            <a:ext cx="5462270" cy="922020"/>
          </a:xfrm>
          <a:prstGeom prst="rect">
            <a:avLst/>
          </a:prstGeom>
          <a:noFill/>
        </p:spPr>
        <p:txBody>
          <a:bodyPr wrap="square" rtlCol="0">
            <a:spAutoFit/>
          </a:bodyPr>
          <a:p>
            <a:pPr algn="ctr"/>
            <a:r>
              <a:rPr lang="en-US" b="1" i="1">
                <a:latin typeface="Arial" panose="020B0604020202020204" pitchFamily="34" charset="0"/>
                <a:cs typeface="Arial" panose="020B0604020202020204" pitchFamily="34" charset="0"/>
              </a:rPr>
              <a:t>Hình 1.1. Rồng đá trước thềm Điện Kính Thiên, TK XV, khu di tích Hoàng Thành Thăng Long, Hà Nội.</a:t>
            </a:r>
            <a:endParaRPr lang="en-US" b="1" i="1">
              <a:latin typeface="Arial" panose="020B0604020202020204" pitchFamily="34" charset="0"/>
              <a:cs typeface="Arial" panose="020B0604020202020204" pitchFamily="34" charset="0"/>
            </a:endParaRPr>
          </a:p>
        </p:txBody>
      </p:sp>
      <p:sp>
        <p:nvSpPr>
          <p:cNvPr id="6" name="Content Placeholder 5"/>
          <p:cNvSpPr/>
          <p:nvPr>
            <p:ph sz="half" idx="1"/>
          </p:nvPr>
        </p:nvSpPr>
        <p:spPr>
          <a:xfrm>
            <a:off x="370840" y="2084070"/>
            <a:ext cx="5181600" cy="4095115"/>
          </a:xfrm>
        </p:spPr>
        <p:txBody>
          <a:bodyPr/>
          <a:p>
            <a:pPr>
              <a:buFont typeface="Wingdings" panose="05000000000000000000" charset="0"/>
              <a:buChar char="Ø"/>
            </a:pPr>
            <a:r>
              <a:rPr lang="vi-VN" altLang="en-US" b="1">
                <a:sym typeface="+mn-ea"/>
              </a:rPr>
              <a:t>Các em chú trọng tự đặt câu hỏi:</a:t>
            </a:r>
            <a:endParaRPr lang="vi-VN" altLang="en-US">
              <a:sym typeface="+mn-ea"/>
            </a:endParaRPr>
          </a:p>
          <a:p>
            <a:pPr marL="0" indent="0">
              <a:buNone/>
            </a:pPr>
            <a:r>
              <a:rPr lang="vi-VN" altLang="en-US">
                <a:sym typeface="+mn-ea"/>
              </a:rPr>
              <a:t>-</a:t>
            </a:r>
            <a:r>
              <a:rPr lang="vi-VN" altLang="en-US">
                <a:latin typeface="Arial" panose="020B0604020202020204" pitchFamily="34" charset="0"/>
                <a:cs typeface="Arial" panose="020B0604020202020204" pitchFamily="34" charset="0"/>
                <a:sym typeface="+mn-ea"/>
              </a:rPr>
              <a:t>  Ở</a:t>
            </a:r>
            <a:r>
              <a:rPr lang="en-US">
                <a:latin typeface="Arial" panose="020B0604020202020204" pitchFamily="34" charset="0"/>
                <a:cs typeface="Arial" panose="020B0604020202020204" pitchFamily="34" charset="0"/>
                <a:sym typeface="+mn-ea"/>
              </a:rPr>
              <a:t> đâu?</a:t>
            </a:r>
            <a:endParaRPr lang="en-US">
              <a:latin typeface="Arial" panose="020B0604020202020204" pitchFamily="34" charset="0"/>
              <a:cs typeface="Arial" panose="020B0604020202020204" pitchFamily="34" charset="0"/>
              <a:sym typeface="+mn-ea"/>
            </a:endParaRPr>
          </a:p>
          <a:p>
            <a:pPr marL="0" indent="0">
              <a:buNone/>
            </a:pPr>
            <a:r>
              <a:rPr lang="vi-VN" altLang="en-US">
                <a:latin typeface="Arial" panose="020B0604020202020204" pitchFamily="34" charset="0"/>
                <a:cs typeface="Arial" panose="020B0604020202020204" pitchFamily="34" charset="0"/>
                <a:sym typeface="+mn-ea"/>
              </a:rPr>
              <a:t>-  </a:t>
            </a:r>
            <a:r>
              <a:rPr lang="en-US">
                <a:latin typeface="Arial" panose="020B0604020202020204" pitchFamily="34" charset="0"/>
                <a:cs typeface="Arial" panose="020B0604020202020204" pitchFamily="34" charset="0"/>
                <a:sym typeface="+mn-ea"/>
              </a:rPr>
              <a:t>Ai liên quan đến? </a:t>
            </a:r>
            <a:endParaRPr lang="en-US">
              <a:latin typeface="Arial" panose="020B0604020202020204" pitchFamily="34" charset="0"/>
              <a:cs typeface="Arial" panose="020B0604020202020204" pitchFamily="34" charset="0"/>
              <a:sym typeface="+mn-ea"/>
            </a:endParaRPr>
          </a:p>
          <a:p>
            <a:pPr marL="0" indent="0">
              <a:buNone/>
            </a:pPr>
            <a:r>
              <a:rPr lang="vi-VN" altLang="en-US">
                <a:latin typeface="Arial" panose="020B0604020202020204" pitchFamily="34" charset="0"/>
                <a:cs typeface="Arial" panose="020B0604020202020204" pitchFamily="34" charset="0"/>
                <a:sym typeface="+mn-ea"/>
              </a:rPr>
              <a:t>-  </a:t>
            </a:r>
            <a:r>
              <a:rPr lang="en-US">
                <a:latin typeface="Arial" panose="020B0604020202020204" pitchFamily="34" charset="0"/>
                <a:cs typeface="Arial" panose="020B0604020202020204" pitchFamily="34" charset="0"/>
                <a:sym typeface="+mn-ea"/>
              </a:rPr>
              <a:t>Rồng đá trước thềm Điện Kính Thiên có ý nghĩa gì với hiện tại?</a:t>
            </a:r>
            <a:endParaRPr lang="en-US">
              <a:latin typeface="Arial" panose="020B0604020202020204" pitchFamily="34" charset="0"/>
              <a:cs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39725" y="154305"/>
            <a:ext cx="7753985" cy="858520"/>
          </a:xfrm>
        </p:spPr>
        <p:txBody>
          <a:bodyPr/>
          <a:p>
            <a:r>
              <a:rPr lang="en-US" sz="4000" b="1">
                <a:solidFill>
                  <a:srgbClr val="FF0000"/>
                </a:solidFill>
                <a:latin typeface="Arial" panose="020B0604020202020204" pitchFamily="34" charset="0"/>
                <a:cs typeface="Arial" panose="020B0604020202020204" pitchFamily="34" charset="0"/>
              </a:rPr>
              <a:t>II. vì sao phải học Lịch Sử</a:t>
            </a:r>
            <a:endParaRPr lang="en-US" sz="4000" b="1">
              <a:solidFill>
                <a:srgbClr val="FF0000"/>
              </a:solidFill>
              <a:latin typeface="Arial" panose="020B0604020202020204" pitchFamily="34" charset="0"/>
              <a:cs typeface="Arial" panose="020B0604020202020204" pitchFamily="34" charset="0"/>
            </a:endParaRPr>
          </a:p>
        </p:txBody>
      </p:sp>
      <p:sp>
        <p:nvSpPr>
          <p:cNvPr id="5" name="Rounded Rectangle 4"/>
          <p:cNvSpPr/>
          <p:nvPr/>
        </p:nvSpPr>
        <p:spPr>
          <a:xfrm>
            <a:off x="1087755" y="1012825"/>
            <a:ext cx="9125585" cy="17202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400">
                <a:latin typeface="Arial" panose="020B0604020202020204" pitchFamily="34" charset="0"/>
                <a:cs typeface="Arial" panose="020B0604020202020204" pitchFamily="34" charset="0"/>
              </a:rPr>
              <a:t> </a:t>
            </a:r>
            <a:r>
              <a:rPr lang="vi-VN" altLang="en-US" sz="2400" b="1">
                <a:latin typeface="Arial" panose="020B0604020202020204" pitchFamily="34" charset="0"/>
                <a:cs typeface="Arial" panose="020B0604020202020204" pitchFamily="34" charset="0"/>
              </a:rPr>
              <a:t>C</a:t>
            </a:r>
            <a:r>
              <a:rPr lang="en-US" sz="2400" b="1">
                <a:latin typeface="Arial" panose="020B0604020202020204" pitchFamily="34" charset="0"/>
                <a:cs typeface="Arial" panose="020B0604020202020204" pitchFamily="34" charset="0"/>
              </a:rPr>
              <a:t>âu 1. Có ý kiến cho rằng: lịch sử là những gì đã qua, không thể thay đổi được nên không cần thiết phải học môn lịch sử. Em có đồng ý với ý kiến đó không? Tại sao?</a:t>
            </a:r>
            <a:endParaRPr lang="en-US" sz="2400" b="1">
              <a:latin typeface="Arial" panose="020B0604020202020204" pitchFamily="34" charset="0"/>
              <a:cs typeface="Arial" panose="020B0604020202020204" pitchFamily="34" charset="0"/>
            </a:endParaRPr>
          </a:p>
        </p:txBody>
      </p:sp>
      <p:sp>
        <p:nvSpPr>
          <p:cNvPr id="6" name="Rounded Rectangle 5"/>
          <p:cNvSpPr/>
          <p:nvPr/>
        </p:nvSpPr>
        <p:spPr>
          <a:xfrm>
            <a:off x="1991995" y="3042285"/>
            <a:ext cx="8902700" cy="14579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 </a:t>
            </a:r>
            <a:r>
              <a:rPr lang="en-US" sz="2800" b="1">
                <a:latin typeface="Arial" panose="020B0604020202020204" pitchFamily="34" charset="0"/>
                <a:cs typeface="Arial" panose="020B0604020202020204" pitchFamily="34" charset="0"/>
              </a:rPr>
              <a:t> </a:t>
            </a:r>
            <a:r>
              <a:rPr lang="vi-VN" altLang="en-US" sz="2800" b="1">
                <a:latin typeface="Arial" panose="020B0604020202020204" pitchFamily="34" charset="0"/>
                <a:cs typeface="Arial" panose="020B0604020202020204" pitchFamily="34" charset="0"/>
              </a:rPr>
              <a:t>C</a:t>
            </a:r>
            <a:r>
              <a:rPr lang="en-US" sz="2800" b="1">
                <a:latin typeface="Arial" panose="020B0604020202020204" pitchFamily="34" charset="0"/>
                <a:cs typeface="Arial" panose="020B0604020202020204" pitchFamily="34" charset="0"/>
              </a:rPr>
              <a:t>âu 2. Tại sao cần phải học lịch sử?</a:t>
            </a:r>
            <a:endParaRPr lang="en-US" sz="2800" b="1">
              <a:latin typeface="Arial" panose="020B0604020202020204" pitchFamily="34" charset="0"/>
              <a:cs typeface="Arial" panose="020B0604020202020204" pitchFamily="34" charset="0"/>
            </a:endParaRPr>
          </a:p>
        </p:txBody>
      </p:sp>
      <p:sp>
        <p:nvSpPr>
          <p:cNvPr id="7" name="Rounded Rectangle 6"/>
          <p:cNvSpPr/>
          <p:nvPr/>
        </p:nvSpPr>
        <p:spPr>
          <a:xfrm>
            <a:off x="2609850" y="4946015"/>
            <a:ext cx="8721725" cy="16738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 </a:t>
            </a:r>
            <a:r>
              <a:rPr lang="en-US" sz="2800" b="1">
                <a:latin typeface="Arial" panose="020B0604020202020204" pitchFamily="34" charset="0"/>
                <a:cs typeface="Arial" panose="020B0604020202020204" pitchFamily="34" charset="0"/>
              </a:rPr>
              <a:t>Câu 3. em hiểu thế nào về từ “ gốc tích” trong câu thơ của chủ tịch HCM? Nêu ý nghĩa câu thơ đó.</a:t>
            </a:r>
            <a:endParaRPr lang="en-US" sz="2800" b="1">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sz="half" idx="2"/>
          </p:nvPr>
        </p:nvSpPr>
        <p:spPr>
          <a:xfrm>
            <a:off x="634365" y="1691005"/>
            <a:ext cx="5181600" cy="4351338"/>
          </a:xfrm>
        </p:spPr>
        <p:txBody>
          <a:bodyPr/>
          <a:p>
            <a:pPr>
              <a:buFont typeface="Wingdings" panose="05000000000000000000" charset="0"/>
              <a:buChar char="Ø"/>
            </a:pPr>
            <a:r>
              <a:rPr lang="vi-VN" altLang="en-US" b="1"/>
              <a:t>Các em chú trọng tự đặt câu hỏi:</a:t>
            </a:r>
            <a:endParaRPr lang="vi-VN" altLang="en-US" b="1"/>
          </a:p>
          <a:p>
            <a:pPr marL="0" indent="0">
              <a:buNone/>
            </a:pPr>
            <a:r>
              <a:rPr lang="vi-VN" altLang="en-US"/>
              <a:t>- Di tích đó ở đâu? </a:t>
            </a:r>
            <a:endParaRPr lang="vi-VN" altLang="en-US"/>
          </a:p>
          <a:p>
            <a:pPr marL="0" indent="0">
              <a:buNone/>
            </a:pPr>
            <a:r>
              <a:rPr lang="vi-VN" altLang="en-US"/>
              <a:t>- Có từ khi nào? </a:t>
            </a:r>
            <a:endParaRPr lang="vi-VN" altLang="en-US"/>
          </a:p>
          <a:p>
            <a:pPr marL="0" indent="0">
              <a:buNone/>
            </a:pPr>
            <a:r>
              <a:rPr lang="vi-VN" altLang="en-US"/>
              <a:t>- Nó liên quan đến ai? </a:t>
            </a:r>
            <a:endParaRPr lang="vi-VN" altLang="en-US"/>
          </a:p>
          <a:p>
            <a:pPr marL="0" indent="0">
              <a:buNone/>
            </a:pPr>
            <a:r>
              <a:rPr lang="vi-VN" altLang="en-US"/>
              <a:t>- Di tích có ý nghĩa như thế nào với hiện tại?</a:t>
            </a:r>
            <a:endParaRPr lang="vi-VN" altLang="en-US"/>
          </a:p>
        </p:txBody>
      </p:sp>
      <p:pic>
        <p:nvPicPr>
          <p:cNvPr id="5" name="Content Placeholder 4" descr="mung-10-thang-3-la-ngay-gi"/>
          <p:cNvPicPr>
            <a:picLocks noChangeAspect="1"/>
          </p:cNvPicPr>
          <p:nvPr>
            <p:ph sz="half" idx="1"/>
          </p:nvPr>
        </p:nvPicPr>
        <p:blipFill>
          <a:blip r:embed="rId1"/>
          <a:stretch>
            <a:fillRect/>
          </a:stretch>
        </p:blipFill>
        <p:spPr>
          <a:xfrm>
            <a:off x="6391275" y="1746250"/>
            <a:ext cx="5663565" cy="4241165"/>
          </a:xfrm>
          <a:prstGeom prst="rect">
            <a:avLst/>
          </a:prstGeom>
        </p:spPr>
      </p:pic>
      <p:sp>
        <p:nvSpPr>
          <p:cNvPr id="7" name="Text Box 6"/>
          <p:cNvSpPr txBox="1"/>
          <p:nvPr/>
        </p:nvSpPr>
        <p:spPr>
          <a:xfrm>
            <a:off x="7317740" y="6349365"/>
            <a:ext cx="4481195" cy="368300"/>
          </a:xfrm>
          <a:prstGeom prst="rect">
            <a:avLst/>
          </a:prstGeom>
          <a:noFill/>
        </p:spPr>
        <p:txBody>
          <a:bodyPr wrap="square" rtlCol="0">
            <a:spAutoFit/>
          </a:bodyPr>
          <a:p>
            <a:r>
              <a:rPr lang="en-US" b="1" i="1">
                <a:latin typeface="Arial" panose="020B0604020202020204" pitchFamily="34" charset="0"/>
                <a:cs typeface="Arial" panose="020B0604020202020204" pitchFamily="34" charset="0"/>
                <a:sym typeface="+mn-ea"/>
              </a:rPr>
              <a:t>Hình 1.2 SGK về giổ tổ Hùng Vương</a:t>
            </a:r>
            <a:endParaRPr lang="en-US" b="1" i="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p:nvPr/>
        </p:nvSpPr>
        <p:spPr>
          <a:xfrm>
            <a:off x="1582420" y="1688465"/>
            <a:ext cx="10079355" cy="2799715"/>
          </a:xfrm>
          <a:prstGeom prst="rect">
            <a:avLst/>
          </a:prstGeom>
          <a:noFill/>
        </p:spPr>
        <p:txBody>
          <a:bodyPr wrap="square" rtlCol="0">
            <a:spAutoFit/>
          </a:bodyPr>
          <a:p>
            <a:pPr algn="just"/>
            <a:r>
              <a:rPr lang="vi-VN" sz="2800">
                <a:latin typeface="Times New Roman" panose="02020603050405020304" charset="0"/>
                <a:cs typeface="Times New Roman" panose="02020603050405020304" charset="0"/>
              </a:rPr>
              <a:t>- Hiểu được cội nguồn của tổ tiên, ông cha đã sống và lao động, đấu tranh như thế nào.</a:t>
            </a:r>
            <a:endParaRPr lang="vi-VN" sz="2800">
              <a:latin typeface="Times New Roman" panose="02020603050405020304" charset="0"/>
              <a:cs typeface="Times New Roman" panose="02020603050405020304" charset="0"/>
            </a:endParaRPr>
          </a:p>
          <a:p>
            <a:pPr algn="just"/>
            <a:endParaRPr lang="vi-VN" sz="2800">
              <a:latin typeface="Times New Roman" panose="02020603050405020304" charset="0"/>
              <a:cs typeface="Times New Roman" panose="02020603050405020304" charset="0"/>
            </a:endParaRPr>
          </a:p>
          <a:p>
            <a:pPr algn="just"/>
            <a:r>
              <a:rPr lang="vi-VN" sz="2800">
                <a:latin typeface="Times New Roman" panose="02020603050405020304" charset="0"/>
                <a:cs typeface="Times New Roman" panose="02020603050405020304" charset="0"/>
              </a:rPr>
              <a:t>- Đúc kết bài học kinh nghiệm của quá khứ, phục vụ cho hiện tại và tương lai.</a:t>
            </a:r>
            <a:endParaRPr lang="vi-VN" sz="2800">
              <a:latin typeface="Times New Roman" panose="02020603050405020304" charset="0"/>
              <a:cs typeface="Times New Roman" panose="02020603050405020304" charset="0"/>
            </a:endParaRPr>
          </a:p>
          <a:p>
            <a:endParaRPr lang="vi-VN"/>
          </a:p>
          <a:p>
            <a:endParaRPr lang="vi-VN"/>
          </a:p>
        </p:txBody>
      </p:sp>
      <p:sp>
        <p:nvSpPr>
          <p:cNvPr id="14" name="Text Box 13"/>
          <p:cNvSpPr txBox="1"/>
          <p:nvPr/>
        </p:nvSpPr>
        <p:spPr>
          <a:xfrm>
            <a:off x="587375" y="366395"/>
            <a:ext cx="10802620" cy="1322070"/>
          </a:xfrm>
          <a:prstGeom prst="rect">
            <a:avLst/>
          </a:prstGeom>
          <a:noFill/>
        </p:spPr>
        <p:txBody>
          <a:bodyPr wrap="square" rtlCol="0">
            <a:spAutoFit/>
          </a:bodyPr>
          <a:p>
            <a:pPr algn="just"/>
            <a:r>
              <a:rPr lang="en-US" sz="4000" b="1">
                <a:solidFill>
                  <a:srgbClr val="FF0000"/>
                </a:solidFill>
                <a:latin typeface="Times New Roman" panose="02020603050405020304" charset="0"/>
                <a:cs typeface="Times New Roman" panose="02020603050405020304" charset="0"/>
                <a:sym typeface="+mn-ea"/>
              </a:rPr>
              <a:t>II. vì sao phải học Lịch Sử</a:t>
            </a:r>
            <a:endParaRPr lang="en-US" sz="4000" b="1">
              <a:solidFill>
                <a:srgbClr val="FF0000"/>
              </a:solidFill>
              <a:latin typeface="Times New Roman" panose="02020603050405020304" charset="0"/>
              <a:cs typeface="Times New Roman" panose="02020603050405020304" charset="0"/>
            </a:endParaRPr>
          </a:p>
          <a:p>
            <a:pPr algn="just"/>
            <a:endParaRPr lang="vi-VN" altLang="en-US" sz="4000" b="1">
              <a:latin typeface="Times New Roman" panose="02020603050405020304" charset="0"/>
              <a:cs typeface="Times New Roman" panose="02020603050405020304" charset="0"/>
            </a:endParaRPr>
          </a:p>
        </p:txBody>
      </p:sp>
      <p:pic>
        <p:nvPicPr>
          <p:cNvPr id="4" name="Content Placeholder 3" descr="1-mau_slide_powerpoint_dep_ctu.vn_(30)"/>
          <p:cNvPicPr>
            <a:picLocks noChangeAspect="1"/>
          </p:cNvPicPr>
          <p:nvPr>
            <p:ph sz="half" idx="2"/>
          </p:nvPr>
        </p:nvPicPr>
        <p:blipFill>
          <a:blip r:embed="rId1"/>
          <a:stretch>
            <a:fillRect/>
          </a:stretch>
        </p:blipFill>
        <p:spPr>
          <a:xfrm>
            <a:off x="234950" y="1335405"/>
            <a:ext cx="2238375"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53670"/>
            <a:ext cx="10515600" cy="1271270"/>
          </a:xfrm>
        </p:spPr>
        <p:txBody>
          <a:bodyPr>
            <a:normAutofit fontScale="90000"/>
          </a:bodyPr>
          <a:p>
            <a:r>
              <a:rPr lang="vi-VN" altLang="en-US" sz="3335" b="1">
                <a:solidFill>
                  <a:srgbClr val="FF0000"/>
                </a:solidFill>
              </a:rPr>
              <a:t>III. Khám phá quá khứ từ các nguồn sử liệu</a:t>
            </a:r>
            <a:br>
              <a:rPr lang="vi-VN" altLang="en-US" sz="3335" b="1">
                <a:solidFill>
                  <a:srgbClr val="FF0000"/>
                </a:solidFill>
              </a:rPr>
            </a:br>
            <a:br>
              <a:rPr lang="vi-VN" altLang="en-US" sz="3335" b="1">
                <a:solidFill>
                  <a:srgbClr val="FF0000"/>
                </a:solidFill>
              </a:rPr>
            </a:br>
            <a:r>
              <a:rPr lang="vi-VN" altLang="en-US" sz="3600" b="1"/>
              <a:t>a. Tư liệu gốc</a:t>
            </a:r>
            <a:endParaRPr lang="vi-VN" altLang="en-US" sz="3600" b="1"/>
          </a:p>
        </p:txBody>
      </p:sp>
      <p:sp>
        <p:nvSpPr>
          <p:cNvPr id="3" name="Content Placeholder 2"/>
          <p:cNvSpPr>
            <a:spLocks noGrp="1"/>
          </p:cNvSpPr>
          <p:nvPr>
            <p:ph sz="half" idx="1"/>
          </p:nvPr>
        </p:nvSpPr>
        <p:spPr>
          <a:xfrm>
            <a:off x="309880" y="2440940"/>
            <a:ext cx="5181600" cy="2450465"/>
          </a:xfrm>
        </p:spPr>
        <p:txBody>
          <a:bodyPr>
            <a:noAutofit/>
          </a:bodyPr>
          <a:p>
            <a:pPr marL="0" indent="0">
              <a:buNone/>
            </a:pPr>
            <a:r>
              <a:rPr lang="en-US" sz="3200"/>
              <a:t>-Tư liệu gốc là loại tư liệu ghi lại trực tiếp các sự kiện đã xảy ra trong quá khứ</a:t>
            </a:r>
            <a:r>
              <a:rPr lang="vi-VN" altLang="en-US" sz="3200"/>
              <a:t>.</a:t>
            </a:r>
            <a:endParaRPr lang="vi-VN" altLang="en-US" sz="3200"/>
          </a:p>
        </p:txBody>
      </p:sp>
      <p:sp>
        <p:nvSpPr>
          <p:cNvPr id="4" name="Content Placeholder 3"/>
          <p:cNvSpPr>
            <a:spLocks noGrp="1"/>
          </p:cNvSpPr>
          <p:nvPr>
            <p:ph sz="half" idx="2"/>
          </p:nvPr>
        </p:nvSpPr>
        <p:spPr/>
        <p:txBody>
          <a:bodyPr/>
          <a:p>
            <a:pPr marL="0" indent="0">
              <a:buNone/>
            </a:pPr>
            <a:r>
              <a:rPr lang="en-US"/>
              <a:t> </a:t>
            </a:r>
            <a:endParaRPr lang="en-US"/>
          </a:p>
        </p:txBody>
      </p:sp>
      <p:pic>
        <p:nvPicPr>
          <p:cNvPr id="6" name="Picture 5" descr="Toanquockhangchien"/>
          <p:cNvPicPr>
            <a:picLocks noChangeAspect="1"/>
          </p:cNvPicPr>
          <p:nvPr/>
        </p:nvPicPr>
        <p:blipFill>
          <a:blip r:embed="rId1"/>
          <a:stretch>
            <a:fillRect/>
          </a:stretch>
        </p:blipFill>
        <p:spPr>
          <a:xfrm>
            <a:off x="5980430" y="1459230"/>
            <a:ext cx="6048375" cy="3914775"/>
          </a:xfrm>
          <a:prstGeom prst="rect">
            <a:avLst/>
          </a:prstGeom>
        </p:spPr>
      </p:pic>
      <p:sp>
        <p:nvSpPr>
          <p:cNvPr id="7" name="Text Box 6"/>
          <p:cNvSpPr txBox="1"/>
          <p:nvPr/>
        </p:nvSpPr>
        <p:spPr>
          <a:xfrm>
            <a:off x="6464300" y="5755005"/>
            <a:ext cx="5564505" cy="645160"/>
          </a:xfrm>
          <a:prstGeom prst="rect">
            <a:avLst/>
          </a:prstGeom>
          <a:noFill/>
        </p:spPr>
        <p:txBody>
          <a:bodyPr wrap="square" rtlCol="0">
            <a:spAutoFit/>
          </a:bodyPr>
          <a:p>
            <a:pPr algn="ctr"/>
            <a:r>
              <a:rPr lang="vi-VN" altLang="en-US" b="1" i="1"/>
              <a:t>Bản thảo lời kêu gọi toàn quốc kháng chiến  của chủ tịch Hồ Chí Minh ( 19/12/1946</a:t>
            </a:r>
            <a:endParaRPr lang="vi-VN" altLang="en-US"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vi-VN" altLang="en-US" sz="3600" b="1"/>
              <a:t>Một số tư liệu gốc</a:t>
            </a:r>
            <a:endParaRPr lang="vi-VN" altLang="en-US" sz="3600" b="1"/>
          </a:p>
        </p:txBody>
      </p:sp>
      <p:pic>
        <p:nvPicPr>
          <p:cNvPr id="5" name="Content Placeholder 4"/>
          <p:cNvPicPr>
            <a:picLocks noChangeAspect="1"/>
          </p:cNvPicPr>
          <p:nvPr>
            <p:ph sz="half" idx="1"/>
          </p:nvPr>
        </p:nvPicPr>
        <p:blipFill>
          <a:blip r:embed="rId1"/>
          <a:stretch>
            <a:fillRect/>
          </a:stretch>
        </p:blipFill>
        <p:spPr>
          <a:xfrm>
            <a:off x="370840" y="1690370"/>
            <a:ext cx="5704205" cy="4018915"/>
          </a:xfrm>
          <a:prstGeom prst="rect">
            <a:avLst/>
          </a:prstGeom>
        </p:spPr>
      </p:pic>
      <p:pic>
        <p:nvPicPr>
          <p:cNvPr id="6" name="Content Placeholder 5"/>
          <p:cNvPicPr>
            <a:picLocks noChangeAspect="1"/>
          </p:cNvPicPr>
          <p:nvPr>
            <p:ph sz="half" idx="2"/>
          </p:nvPr>
        </p:nvPicPr>
        <p:blipFill>
          <a:blip r:embed="rId2"/>
          <a:stretch>
            <a:fillRect/>
          </a:stretch>
        </p:blipFill>
        <p:spPr>
          <a:xfrm>
            <a:off x="6859270" y="1691005"/>
            <a:ext cx="5026660" cy="4018915"/>
          </a:xfrm>
          <a:prstGeom prst="rect">
            <a:avLst/>
          </a:prstGeom>
        </p:spPr>
      </p:pic>
      <p:sp>
        <p:nvSpPr>
          <p:cNvPr id="7" name="Text Box 6"/>
          <p:cNvSpPr txBox="1"/>
          <p:nvPr/>
        </p:nvSpPr>
        <p:spPr>
          <a:xfrm>
            <a:off x="1014095" y="5835015"/>
            <a:ext cx="4148455" cy="645160"/>
          </a:xfrm>
          <a:prstGeom prst="rect">
            <a:avLst/>
          </a:prstGeom>
          <a:noFill/>
        </p:spPr>
        <p:txBody>
          <a:bodyPr wrap="square" rtlCol="0">
            <a:spAutoFit/>
          </a:bodyPr>
          <a:p>
            <a:pPr algn="ctr"/>
            <a:r>
              <a:rPr lang="vi-VN" altLang="en-US" b="1"/>
              <a:t>Đường cách mệnh của chủ tịch Hồ Chí Minh</a:t>
            </a:r>
            <a:endParaRPr lang="vi-VN" altLang="en-US" b="1"/>
          </a:p>
        </p:txBody>
      </p:sp>
      <p:sp>
        <p:nvSpPr>
          <p:cNvPr id="8" name="Text Box 7"/>
          <p:cNvSpPr txBox="1"/>
          <p:nvPr/>
        </p:nvSpPr>
        <p:spPr>
          <a:xfrm>
            <a:off x="7619365" y="5971540"/>
            <a:ext cx="3876675" cy="645160"/>
          </a:xfrm>
          <a:prstGeom prst="rect">
            <a:avLst/>
          </a:prstGeom>
          <a:noFill/>
        </p:spPr>
        <p:txBody>
          <a:bodyPr wrap="square" rtlCol="0">
            <a:spAutoFit/>
          </a:bodyPr>
          <a:p>
            <a:pPr algn="ctr"/>
            <a:r>
              <a:rPr lang="vi-VN" altLang="en-US" b="1" i="1"/>
              <a:t>Tuyên ngôn độc lập ngày 2/9/1945</a:t>
            </a:r>
            <a:endParaRPr lang="vi-VN" altLang="en-US" b="1"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10515600" cy="721995"/>
          </a:xfrm>
        </p:spPr>
        <p:txBody>
          <a:bodyPr/>
          <a:p>
            <a:r>
              <a:rPr lang="vi-VN" altLang="en-US" sz="3200" b="1"/>
              <a:t>b. Tư liệu truyền miệng</a:t>
            </a:r>
            <a:endParaRPr lang="vi-VN" altLang="en-US" sz="3200" b="1"/>
          </a:p>
        </p:txBody>
      </p:sp>
      <p:pic>
        <p:nvPicPr>
          <p:cNvPr id="5" name="Content Placeholder 4"/>
          <p:cNvPicPr>
            <a:picLocks noChangeAspect="1"/>
          </p:cNvPicPr>
          <p:nvPr>
            <p:ph sz="half" idx="1"/>
          </p:nvPr>
        </p:nvPicPr>
        <p:blipFill>
          <a:blip r:embed="rId1"/>
          <a:stretch>
            <a:fillRect/>
          </a:stretch>
        </p:blipFill>
        <p:spPr>
          <a:xfrm>
            <a:off x="711835" y="1327150"/>
            <a:ext cx="4286250" cy="3009900"/>
          </a:xfrm>
          <a:prstGeom prst="rect">
            <a:avLst/>
          </a:prstGeom>
        </p:spPr>
      </p:pic>
      <p:pic>
        <p:nvPicPr>
          <p:cNvPr id="6" name="Content Placeholder 5"/>
          <p:cNvPicPr>
            <a:picLocks noChangeAspect="1"/>
          </p:cNvPicPr>
          <p:nvPr>
            <p:ph sz="half" idx="2"/>
          </p:nvPr>
        </p:nvPicPr>
        <p:blipFill>
          <a:blip r:embed="rId2"/>
          <a:stretch>
            <a:fillRect/>
          </a:stretch>
        </p:blipFill>
        <p:spPr>
          <a:xfrm>
            <a:off x="6082665" y="1327150"/>
            <a:ext cx="4876800" cy="3152775"/>
          </a:xfrm>
          <a:prstGeom prst="rect">
            <a:avLst/>
          </a:prstGeom>
        </p:spPr>
      </p:pic>
      <p:sp>
        <p:nvSpPr>
          <p:cNvPr id="7" name="Text Box 6"/>
          <p:cNvSpPr txBox="1"/>
          <p:nvPr/>
        </p:nvSpPr>
        <p:spPr>
          <a:xfrm>
            <a:off x="711835" y="4479925"/>
            <a:ext cx="3164840" cy="368300"/>
          </a:xfrm>
          <a:prstGeom prst="rect">
            <a:avLst/>
          </a:prstGeom>
          <a:noFill/>
        </p:spPr>
        <p:txBody>
          <a:bodyPr wrap="square" rtlCol="0">
            <a:spAutoFit/>
          </a:bodyPr>
          <a:p>
            <a:pPr algn="ctr"/>
            <a:r>
              <a:rPr lang="vi-VN" altLang="en-US" b="1" i="1"/>
              <a:t>Truyền thuyết Thánh Gióng</a:t>
            </a:r>
            <a:endParaRPr lang="vi-VN" altLang="en-US" b="1" i="1"/>
          </a:p>
        </p:txBody>
      </p:sp>
      <p:sp>
        <p:nvSpPr>
          <p:cNvPr id="8" name="Text Box 7"/>
          <p:cNvSpPr txBox="1"/>
          <p:nvPr/>
        </p:nvSpPr>
        <p:spPr>
          <a:xfrm>
            <a:off x="7257415" y="4479925"/>
            <a:ext cx="3214370" cy="645160"/>
          </a:xfrm>
          <a:prstGeom prst="rect">
            <a:avLst/>
          </a:prstGeom>
          <a:noFill/>
        </p:spPr>
        <p:txBody>
          <a:bodyPr wrap="square" rtlCol="0">
            <a:spAutoFit/>
          </a:bodyPr>
          <a:p>
            <a:pPr algn="ctr"/>
            <a:r>
              <a:rPr lang="vi-VN" altLang="en-US" b="1" i="1"/>
              <a:t>Truyền thuyết con rồng cháu Tiên</a:t>
            </a:r>
            <a:endParaRPr lang="vi-VN" altLang="en-US" b="1" i="1"/>
          </a:p>
        </p:txBody>
      </p:sp>
      <p:sp>
        <p:nvSpPr>
          <p:cNvPr id="10" name="Rounded Rectangle 9"/>
          <p:cNvSpPr/>
          <p:nvPr/>
        </p:nvSpPr>
        <p:spPr>
          <a:xfrm>
            <a:off x="2835910" y="5352415"/>
            <a:ext cx="7454265" cy="1057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vi-VN" altLang="en-US" sz="2400">
                <a:latin typeface="Arial" panose="020B0604020202020204" pitchFamily="34" charset="0"/>
                <a:cs typeface="Arial" panose="020B0604020202020204" pitchFamily="34" charset="0"/>
              </a:rPr>
              <a:t>- </a:t>
            </a:r>
            <a:r>
              <a:rPr lang="vi-VN" altLang="en-US" sz="2400" b="1">
                <a:latin typeface="Arial" panose="020B0604020202020204" pitchFamily="34" charset="0"/>
                <a:cs typeface="Arial" panose="020B0604020202020204" pitchFamily="34" charset="0"/>
              </a:rPr>
              <a:t>T</a:t>
            </a:r>
            <a:r>
              <a:rPr lang="en-US" sz="2400" b="1">
                <a:latin typeface="Arial" panose="020B0604020202020204" pitchFamily="34" charset="0"/>
                <a:cs typeface="Arial" panose="020B0604020202020204" pitchFamily="34" charset="0"/>
              </a:rPr>
              <a:t>ư liệu truyền miệng gồm truyền thuyết, dân ca, thần thoại… được truyền qua nhiều đời</a:t>
            </a:r>
            <a:endParaRPr lang="en-US" sz="24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02310" y="0"/>
            <a:ext cx="10515600" cy="1039495"/>
          </a:xfrm>
        </p:spPr>
        <p:txBody>
          <a:bodyPr/>
          <a:p>
            <a:r>
              <a:rPr lang="vi-VN" altLang="en-US" sz="3200" b="1"/>
              <a:t>c. Tư liệu chữ Viết</a:t>
            </a:r>
            <a:endParaRPr lang="vi-VN" altLang="en-US" sz="3200" b="1"/>
          </a:p>
        </p:txBody>
      </p:sp>
      <p:pic>
        <p:nvPicPr>
          <p:cNvPr id="7" name="Content Placeholder 6"/>
          <p:cNvPicPr>
            <a:picLocks noChangeAspect="1"/>
          </p:cNvPicPr>
          <p:nvPr>
            <p:ph sz="half" idx="1"/>
          </p:nvPr>
        </p:nvPicPr>
        <p:blipFill>
          <a:blip r:embed="rId1"/>
          <a:stretch>
            <a:fillRect/>
          </a:stretch>
        </p:blipFill>
        <p:spPr>
          <a:xfrm>
            <a:off x="6055995" y="1690370"/>
            <a:ext cx="6029960" cy="4154170"/>
          </a:xfrm>
          <a:prstGeom prst="rect">
            <a:avLst/>
          </a:prstGeom>
        </p:spPr>
      </p:pic>
      <p:sp>
        <p:nvSpPr>
          <p:cNvPr id="9" name="Text Box 8"/>
          <p:cNvSpPr txBox="1"/>
          <p:nvPr/>
        </p:nvSpPr>
        <p:spPr>
          <a:xfrm>
            <a:off x="7004685" y="5961380"/>
            <a:ext cx="4133215" cy="645160"/>
          </a:xfrm>
          <a:prstGeom prst="rect">
            <a:avLst/>
          </a:prstGeom>
          <a:noFill/>
        </p:spPr>
        <p:txBody>
          <a:bodyPr wrap="square" rtlCol="0">
            <a:spAutoFit/>
          </a:bodyPr>
          <a:p>
            <a:pPr algn="ctr"/>
            <a:r>
              <a:rPr lang="vi-VN" altLang="en-US" b="1" i="1"/>
              <a:t>Bia tiến sĩ tại Văn Miếu Quốc Tử giám ( Hà Nội)</a:t>
            </a:r>
            <a:endParaRPr lang="vi-VN" altLang="en-US" b="1" i="1"/>
          </a:p>
        </p:txBody>
      </p:sp>
      <p:sp>
        <p:nvSpPr>
          <p:cNvPr id="11" name="Content Placeholder 10"/>
          <p:cNvSpPr/>
          <p:nvPr>
            <p:ph sz="half" idx="2"/>
          </p:nvPr>
        </p:nvSpPr>
        <p:spPr>
          <a:xfrm>
            <a:off x="573405" y="1885950"/>
            <a:ext cx="5181600" cy="4351338"/>
          </a:xfrm>
        </p:spPr>
        <p:txBody>
          <a:bodyPr/>
          <a:p>
            <a:pPr marL="0" indent="0">
              <a:buNone/>
            </a:pPr>
            <a:r>
              <a:rPr lang="en-US"/>
              <a:t>-</a:t>
            </a:r>
            <a:r>
              <a:rPr lang="en-US">
                <a:latin typeface="Arial" panose="020B0604020202020204" pitchFamily="34" charset="0"/>
                <a:cs typeface="Arial" panose="020B0604020202020204" pitchFamily="34" charset="0"/>
              </a:rPr>
              <a:t>Tư liệu chữ viết bao gồm các bản chép tay hay in trên giấy, viết trên mai rùa hay vỏ cây…khắc hoạ tương đối đầy đủ về mọi mặt của sự kiện lịch sử đã xảy ra</a:t>
            </a: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40360" y="490220"/>
            <a:ext cx="10515600" cy="586105"/>
          </a:xfrm>
        </p:spPr>
        <p:txBody>
          <a:bodyPr/>
          <a:p>
            <a:r>
              <a:rPr lang="vi-VN" altLang="en-US" sz="3200" b="1"/>
              <a:t>d. Tư liệu hiện vật</a:t>
            </a:r>
            <a:endParaRPr lang="vi-VN" altLang="en-US" sz="3200" b="1"/>
          </a:p>
        </p:txBody>
      </p:sp>
      <p:pic>
        <p:nvPicPr>
          <p:cNvPr id="5" name="Content Placeholder 4"/>
          <p:cNvPicPr>
            <a:picLocks noChangeAspect="1"/>
          </p:cNvPicPr>
          <p:nvPr>
            <p:ph sz="half" idx="1"/>
          </p:nvPr>
        </p:nvPicPr>
        <p:blipFill>
          <a:blip r:embed="rId1"/>
          <a:stretch>
            <a:fillRect/>
          </a:stretch>
        </p:blipFill>
        <p:spPr>
          <a:xfrm>
            <a:off x="6927215" y="3545205"/>
            <a:ext cx="4846320" cy="2314645"/>
          </a:xfrm>
          <a:prstGeom prst="rect">
            <a:avLst/>
          </a:prstGeom>
        </p:spPr>
      </p:pic>
      <p:pic>
        <p:nvPicPr>
          <p:cNvPr id="6" name="Content Placeholder 5"/>
          <p:cNvPicPr>
            <a:picLocks noChangeAspect="1"/>
          </p:cNvPicPr>
          <p:nvPr>
            <p:ph sz="half" idx="2"/>
          </p:nvPr>
        </p:nvPicPr>
        <p:blipFill>
          <a:blip r:embed="rId2"/>
          <a:stretch>
            <a:fillRect/>
          </a:stretch>
        </p:blipFill>
        <p:spPr>
          <a:xfrm>
            <a:off x="6821805" y="1076325"/>
            <a:ext cx="4219953" cy="2468880"/>
          </a:xfrm>
          <a:prstGeom prst="rect">
            <a:avLst/>
          </a:prstGeom>
        </p:spPr>
      </p:pic>
      <p:sp>
        <p:nvSpPr>
          <p:cNvPr id="9" name="Text Box 8"/>
          <p:cNvSpPr txBox="1"/>
          <p:nvPr/>
        </p:nvSpPr>
        <p:spPr>
          <a:xfrm>
            <a:off x="6927215" y="5961380"/>
            <a:ext cx="4728210" cy="922020"/>
          </a:xfrm>
          <a:prstGeom prst="rect">
            <a:avLst/>
          </a:prstGeom>
          <a:noFill/>
        </p:spPr>
        <p:txBody>
          <a:bodyPr wrap="square" rtlCol="0">
            <a:spAutoFit/>
          </a:bodyPr>
          <a:p>
            <a:pPr algn="ctr"/>
            <a:r>
              <a:rPr lang="vi-VN" altLang="en-US" b="1" i="1"/>
              <a:t>Rìu gót vuông trang trí cảnh chó săn hươu  - công cụ lao động của người Việt Cổ</a:t>
            </a:r>
            <a:endParaRPr lang="vi-VN" altLang="en-US" b="1" i="1"/>
          </a:p>
        </p:txBody>
      </p:sp>
      <p:sp>
        <p:nvSpPr>
          <p:cNvPr id="10" name="Text Box 9"/>
          <p:cNvSpPr txBox="1"/>
          <p:nvPr/>
        </p:nvSpPr>
        <p:spPr>
          <a:xfrm>
            <a:off x="723265" y="1761490"/>
            <a:ext cx="5476875" cy="3538220"/>
          </a:xfrm>
          <a:prstGeom prst="rect">
            <a:avLst/>
          </a:prstGeom>
          <a:noFill/>
        </p:spPr>
        <p:txBody>
          <a:bodyPr wrap="square" rtlCol="0">
            <a:spAutoFit/>
          </a:bodyPr>
          <a:p>
            <a:r>
              <a:rPr lang="en-US" sz="2800">
                <a:sym typeface="+mn-ea"/>
              </a:rPr>
              <a:t>Tư liệu hiện vật là những dấu tích của người xưa còn giữ được trong lòng đất như công trình kiến trúc, đồ gốm, tác phẩm nghệ thuật… Nó giúp chúng ta phục dựng lịch sử và là cách để kiểm chứng tư liệu chữ viế</a:t>
            </a:r>
            <a:r>
              <a:rPr lang="vi-VN" altLang="en-US" sz="2800">
                <a:sym typeface="+mn-ea"/>
              </a:rPr>
              <a:t>t</a:t>
            </a:r>
            <a:endParaRPr lang="vi-VN" altLang="en-US" sz="2800"/>
          </a:p>
          <a:p>
            <a:endParaRPr lang="vi-V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vi-VN" altLang="en-US" b="1">
                <a:solidFill>
                  <a:srgbClr val="FF0000"/>
                </a:solidFill>
                <a:sym typeface="+mn-ea"/>
              </a:rPr>
              <a:t>III. Khám phá quá khứ từ các nguồn sử liệu</a:t>
            </a:r>
            <a:endParaRPr lang="en-US"/>
          </a:p>
        </p:txBody>
      </p:sp>
      <p:sp>
        <p:nvSpPr>
          <p:cNvPr id="3" name="Content Placeholder 2"/>
          <p:cNvSpPr>
            <a:spLocks noGrp="1"/>
          </p:cNvSpPr>
          <p:nvPr>
            <p:ph sz="half" idx="1"/>
          </p:nvPr>
        </p:nvSpPr>
        <p:spPr>
          <a:xfrm>
            <a:off x="1711960" y="1825625"/>
            <a:ext cx="9392285" cy="4351655"/>
          </a:xfrm>
        </p:spPr>
        <p:txBody>
          <a:bodyPr/>
          <a:p>
            <a:pPr marL="0" indent="0" algn="just">
              <a:buNone/>
            </a:pPr>
            <a:r>
              <a:rPr lang="en-US">
                <a:latin typeface="Times New Roman" panose="02020603050405020304" charset="0"/>
                <a:cs typeface="Times New Roman" panose="02020603050405020304" charset="0"/>
              </a:rPr>
              <a:t>- Tư liệu gốc</a:t>
            </a:r>
            <a:endParaRPr lang="en-US">
              <a:latin typeface="Times New Roman" panose="02020603050405020304" charset="0"/>
              <a:cs typeface="Times New Roman" panose="02020603050405020304" charset="0"/>
            </a:endParaRPr>
          </a:p>
          <a:p>
            <a:pPr marL="0" indent="0" algn="just">
              <a:buNone/>
            </a:pPr>
            <a:r>
              <a:rPr lang="en-US">
                <a:latin typeface="Times New Roman" panose="02020603050405020304" charset="0"/>
                <a:cs typeface="Times New Roman" panose="02020603050405020304" charset="0"/>
              </a:rPr>
              <a:t>- Tư liệu truyền miệng</a:t>
            </a:r>
            <a:endParaRPr lang="en-US">
              <a:latin typeface="Times New Roman" panose="02020603050405020304" charset="0"/>
              <a:cs typeface="Times New Roman" panose="02020603050405020304" charset="0"/>
            </a:endParaRPr>
          </a:p>
          <a:p>
            <a:pPr marL="0" indent="0" algn="just">
              <a:buNone/>
            </a:pPr>
            <a:r>
              <a:rPr lang="en-US">
                <a:latin typeface="Times New Roman" panose="02020603050405020304" charset="0"/>
                <a:cs typeface="Times New Roman" panose="02020603050405020304" charset="0"/>
              </a:rPr>
              <a:t>- Tư liệu chữ viết</a:t>
            </a:r>
            <a:endParaRPr lang="en-US">
              <a:latin typeface="Times New Roman" panose="02020603050405020304" charset="0"/>
              <a:cs typeface="Times New Roman" panose="02020603050405020304" charset="0"/>
            </a:endParaRPr>
          </a:p>
          <a:p>
            <a:pPr marL="0" indent="0" algn="just">
              <a:buNone/>
            </a:pPr>
            <a:r>
              <a:rPr lang="en-US">
                <a:latin typeface="Times New Roman" panose="02020603050405020304" charset="0"/>
                <a:cs typeface="Times New Roman" panose="02020603050405020304" charset="0"/>
              </a:rPr>
              <a:t>- Tư liệu hiện vật</a:t>
            </a:r>
            <a:endParaRPr lang="en-US">
              <a:latin typeface="Times New Roman" panose="02020603050405020304" charset="0"/>
              <a:cs typeface="Times New Roman" panose="02020603050405020304" charset="0"/>
            </a:endParaRPr>
          </a:p>
        </p:txBody>
      </p:sp>
      <p:pic>
        <p:nvPicPr>
          <p:cNvPr id="4" name="Content Placeholder 3" descr="1-mau_slide_powerpoint_dep_ctu.vn_(30)"/>
          <p:cNvPicPr>
            <a:picLocks noChangeAspect="1"/>
          </p:cNvPicPr>
          <p:nvPr>
            <p:ph sz="half" idx="2"/>
          </p:nvPr>
        </p:nvPicPr>
        <p:blipFill>
          <a:blip r:embed="rId1"/>
          <a:stretch>
            <a:fillRect/>
          </a:stretch>
        </p:blipFill>
        <p:spPr>
          <a:xfrm>
            <a:off x="234950" y="1335405"/>
            <a:ext cx="2238375"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Content Placeholder 3"/>
          <p:cNvPicPr>
            <a:picLocks noChangeAspect="1"/>
          </p:cNvPicPr>
          <p:nvPr>
            <p:ph idx="1"/>
          </p:nvPr>
        </p:nvPicPr>
        <p:blipFill>
          <a:blip r:embed="rId2"/>
          <a:stretch>
            <a:fillRect/>
          </a:stretch>
        </p:blipFill>
        <p:spPr>
          <a:xfrm>
            <a:off x="5867400" y="232410"/>
            <a:ext cx="5814333" cy="6126480"/>
          </a:xfrm>
          <a:prstGeom prst="rect">
            <a:avLst/>
          </a:prstGeom>
        </p:spPr>
      </p:pic>
      <p:sp>
        <p:nvSpPr>
          <p:cNvPr id="7" name="Horizontal Scroll 6"/>
          <p:cNvSpPr/>
          <p:nvPr/>
        </p:nvSpPr>
        <p:spPr>
          <a:xfrm>
            <a:off x="1114108" y="1981200"/>
            <a:ext cx="4752975" cy="2232025"/>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00"/>
                </a:solidFill>
                <a:latin typeface="Times New Roman" panose="02020603050405020304" charset="0"/>
                <a:cs typeface="Times New Roman" panose="02020603050405020304" charset="0"/>
              </a:rPr>
              <a:t>MÔN: LỊCH SỬ - </a:t>
            </a:r>
            <a:r>
              <a:rPr lang="vi-VN" altLang="x-none" sz="2800" b="1" dirty="0">
                <a:solidFill>
                  <a:srgbClr val="FFFF00"/>
                </a:solidFill>
                <a:latin typeface="Times New Roman" panose="02020603050405020304" charset="0"/>
              </a:rPr>
              <a:t>KHỐI 6</a:t>
            </a:r>
            <a:endParaRPr lang="vi-VN" altLang="x-none" sz="2800" b="1" dirty="0">
              <a:solidFill>
                <a:srgbClr val="FFFF00"/>
              </a:solidFill>
              <a:latin typeface="Times New Roman" panose="02020603050405020304" charset="0"/>
            </a:endParaRPr>
          </a:p>
          <a:p>
            <a:pPr lvl="0" algn="ctr" eaLnBrk="1" hangingPunct="1">
              <a:buNone/>
            </a:pPr>
            <a:r>
              <a:rPr lang="vi-VN" altLang="x-none" sz="2800" b="1" dirty="0">
                <a:solidFill>
                  <a:srgbClr val="FFFF00"/>
                </a:solidFill>
                <a:latin typeface="Times New Roman" panose="02020603050405020304" charset="0"/>
              </a:rPr>
              <a:t>Năm học: 2021-2022</a:t>
            </a:r>
            <a:endParaRPr lang="vi-VN" altLang="x-none" sz="2800" b="1" dirty="0">
              <a:solidFill>
                <a:srgbClr val="FFFF00"/>
              </a:solidFill>
              <a:latin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521335" y="607060"/>
            <a:ext cx="10515600" cy="798195"/>
          </a:xfrm>
        </p:spPr>
        <p:txBody>
          <a:bodyPr/>
          <a:p>
            <a:pPr algn="ctr"/>
            <a:r>
              <a:rPr lang="en-US" sz="4800" b="1">
                <a:solidFill>
                  <a:srgbClr val="FF0000"/>
                </a:solidFill>
                <a:latin typeface="Times New Roman" panose="02020603050405020304" charset="0"/>
                <a:cs typeface="Times New Roman" panose="02020603050405020304" charset="0"/>
              </a:rPr>
              <a:t>Tổng kết bài học</a:t>
            </a:r>
            <a:endParaRPr lang="en-US" sz="4800" b="1">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a:xfrm>
            <a:off x="521335" y="1825625"/>
            <a:ext cx="8802370" cy="4351655"/>
          </a:xfrm>
        </p:spPr>
        <p:txBody>
          <a:bodyPr/>
          <a:p>
            <a:pPr marL="514350" indent="-514350" algn="just">
              <a:lnSpc>
                <a:spcPct val="150000"/>
              </a:lnSpc>
              <a:buFont typeface="+mj-lt"/>
              <a:buAutoNum type="arabicPeriod"/>
            </a:pPr>
            <a:r>
              <a:rPr lang="en-US" b="1">
                <a:latin typeface="Times New Roman" panose="02020603050405020304" charset="0"/>
                <a:cs typeface="Times New Roman" panose="02020603050405020304" charset="0"/>
              </a:rPr>
              <a:t>Nắm được khái niệm Lịch Sử và môn Lịch Sử.</a:t>
            </a:r>
            <a:endParaRPr lang="en-US" b="1">
              <a:latin typeface="Times New Roman" panose="02020603050405020304" charset="0"/>
              <a:cs typeface="Times New Roman" panose="02020603050405020304" charset="0"/>
            </a:endParaRPr>
          </a:p>
          <a:p>
            <a:pPr marL="514350" indent="-514350" algn="just">
              <a:lnSpc>
                <a:spcPct val="150000"/>
              </a:lnSpc>
              <a:buFont typeface="Wingdings" panose="05000000000000000000" charset="0"/>
              <a:buAutoNum type="arabicPeriod"/>
            </a:pPr>
            <a:r>
              <a:rPr lang="en-US" b="1">
                <a:latin typeface="Times New Roman" panose="02020603050405020304" charset="0"/>
                <a:cs typeface="Times New Roman" panose="02020603050405020304" charset="0"/>
              </a:rPr>
              <a:t>Nhận thức rõ về tầm quan trọng của môn Lịch Sử.</a:t>
            </a:r>
            <a:endParaRPr lang="en-US" b="1">
              <a:latin typeface="Times New Roman" panose="02020603050405020304" charset="0"/>
              <a:cs typeface="Times New Roman" panose="02020603050405020304" charset="0"/>
            </a:endParaRPr>
          </a:p>
          <a:p>
            <a:pPr marL="514350" indent="-514350" algn="just">
              <a:lnSpc>
                <a:spcPct val="150000"/>
              </a:lnSpc>
              <a:buFont typeface="Wingdings" panose="05000000000000000000" charset="0"/>
              <a:buAutoNum type="arabicPeriod"/>
            </a:pPr>
            <a:r>
              <a:rPr lang="en-US" b="1">
                <a:latin typeface="Times New Roman" panose="02020603050405020304" charset="0"/>
                <a:cs typeface="Times New Roman" panose="02020603050405020304" charset="0"/>
              </a:rPr>
              <a:t>Khai thác</a:t>
            </a:r>
            <a:r>
              <a:rPr lang="vi-VN" altLang="en-US" b="1">
                <a:latin typeface="Times New Roman" panose="02020603050405020304" charset="0"/>
                <a:cs typeface="Times New Roman" panose="02020603050405020304" charset="0"/>
              </a:rPr>
              <a:t> và sử dụng</a:t>
            </a:r>
            <a:r>
              <a:rPr lang="en-US" b="1">
                <a:latin typeface="Times New Roman" panose="02020603050405020304" charset="0"/>
                <a:cs typeface="Times New Roman" panose="02020603050405020304" charset="0"/>
              </a:rPr>
              <a:t> có hiệu qu</a:t>
            </a:r>
            <a:r>
              <a:rPr lang="vi-VN" altLang="en-US" b="1">
                <a:latin typeface="Times New Roman" panose="02020603050405020304" charset="0"/>
                <a:cs typeface="Times New Roman" panose="02020603050405020304" charset="0"/>
              </a:rPr>
              <a:t>ả</a:t>
            </a:r>
            <a:r>
              <a:rPr lang="en-US" b="1">
                <a:latin typeface="Times New Roman" panose="02020603050405020304" charset="0"/>
                <a:cs typeface="Times New Roman" panose="02020603050405020304" charset="0"/>
              </a:rPr>
              <a:t> các nguồn tư liệu lịch sử</a:t>
            </a:r>
            <a:r>
              <a:rPr lang="vi-VN" altLang="en-US" b="1">
                <a:latin typeface="Times New Roman" panose="02020603050405020304" charset="0"/>
                <a:cs typeface="Times New Roman" panose="02020603050405020304" charset="0"/>
              </a:rPr>
              <a:t>. Đặc biệt là “Tư liệu gốc”</a:t>
            </a:r>
            <a:r>
              <a:rPr lang="en-US" b="1">
                <a:latin typeface="Times New Roman" panose="02020603050405020304" charset="0"/>
                <a:cs typeface="Times New Roman" panose="02020603050405020304" charset="0"/>
              </a:rPr>
              <a:t> vào bộ môn lịch sử nói </a:t>
            </a:r>
            <a:r>
              <a:rPr lang="vi-VN" altLang="en-US" b="1">
                <a:latin typeface="Times New Roman" panose="02020603050405020304" charset="0"/>
                <a:cs typeface="Times New Roman" panose="02020603050405020304" charset="0"/>
              </a:rPr>
              <a:t>riêng và các bộ môn khác.</a:t>
            </a:r>
            <a:endParaRPr lang="en-US" b="1">
              <a:latin typeface="Times New Roman" panose="02020603050405020304" charset="0"/>
              <a:cs typeface="Times New Roman" panose="02020603050405020304" charset="0"/>
            </a:endParaRPr>
          </a:p>
          <a:p>
            <a:pPr marL="0" indent="0" algn="just">
              <a:buFont typeface="Wingdings" panose="05000000000000000000" charset="0"/>
              <a:buNone/>
            </a:pPr>
            <a:endParaRPr lang="en-US" b="1">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5923280" y="365125"/>
            <a:ext cx="5988685" cy="1325880"/>
          </a:xfrm>
        </p:spPr>
        <p:txBody>
          <a:bodyPr/>
          <a:p>
            <a:pPr algn="ctr"/>
            <a:r>
              <a:rPr lang="vi-VN" altLang="en-US" sz="4000" b="1">
                <a:solidFill>
                  <a:srgbClr val="FF0000"/>
                </a:solidFill>
              </a:rPr>
              <a:t>HƯỚNG DẪN VỀ NHÀ</a:t>
            </a:r>
            <a:endParaRPr lang="vi-VN" altLang="en-US" sz="4000" b="1">
              <a:solidFill>
                <a:srgbClr val="FF0000"/>
              </a:solidFill>
            </a:endParaRPr>
          </a:p>
        </p:txBody>
      </p:sp>
      <p:sp>
        <p:nvSpPr>
          <p:cNvPr id="4" name="Content Placeholder 3"/>
          <p:cNvSpPr>
            <a:spLocks noGrp="1"/>
          </p:cNvSpPr>
          <p:nvPr>
            <p:ph sz="half" idx="2"/>
          </p:nvPr>
        </p:nvSpPr>
        <p:spPr>
          <a:xfrm>
            <a:off x="6537325" y="2293620"/>
            <a:ext cx="4820285" cy="2722245"/>
          </a:xfrm>
        </p:spPr>
        <p:txBody>
          <a:bodyPr/>
          <a:p>
            <a:pPr>
              <a:buFont typeface="Wingdings" panose="05000000000000000000" charset="0"/>
              <a:buChar char="Ø"/>
            </a:pPr>
            <a:r>
              <a:rPr lang="vi-VN" altLang="en-US" b="1">
                <a:latin typeface="Times New Roman" panose="02020603050405020304" charset="0"/>
                <a:cs typeface="Times New Roman" panose="02020603050405020304" charset="0"/>
              </a:rPr>
              <a:t>Học bài 1 và trả lời câu hỏi cuối SGK.</a:t>
            </a:r>
            <a:endParaRPr lang="vi-VN" altLang="en-US" b="1">
              <a:latin typeface="Times New Roman" panose="02020603050405020304" charset="0"/>
              <a:cs typeface="Times New Roman" panose="02020603050405020304" charset="0"/>
            </a:endParaRPr>
          </a:p>
          <a:p>
            <a:pPr>
              <a:buFont typeface="Wingdings" panose="05000000000000000000" charset="0"/>
              <a:buChar char="Ø"/>
            </a:pPr>
            <a:r>
              <a:rPr lang="vi-VN" altLang="en-US" b="1">
                <a:latin typeface="Times New Roman" panose="02020603050405020304" charset="0"/>
                <a:cs typeface="Times New Roman" panose="02020603050405020304" charset="0"/>
              </a:rPr>
              <a:t>Đọc SGK trước bài 2.</a:t>
            </a:r>
            <a:endParaRPr lang="vi-VN" altLang="en-US" b="1">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0" indent="0">
              <a:buNone/>
            </a:pPr>
            <a:endParaRPr lang="en-US"/>
          </a:p>
        </p:txBody>
      </p:sp>
      <p:graphicFrame>
        <p:nvGraphicFramePr>
          <p:cNvPr id="5" name="Diagram 4"/>
          <p:cNvGraphicFramePr/>
          <p:nvPr/>
        </p:nvGraphicFramePr>
        <p:xfrm>
          <a:off x="875421" y="665312"/>
          <a:ext cx="10441160" cy="59320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Rectangle 5"/>
          <p:cNvSpPr/>
          <p:nvPr/>
        </p:nvSpPr>
        <p:spPr>
          <a:xfrm>
            <a:off x="550863" y="711200"/>
            <a:ext cx="4402138" cy="28463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sz="2800" dirty="0">
                <a:latin typeface="Times New Roman" panose="02020603050405020304" charset="0"/>
                <a:cs typeface="Times New Roman" panose="02020603050405020304" charset="0"/>
              </a:rPr>
              <a:t>- Lịch sử </a:t>
            </a:r>
            <a:r>
              <a:rPr sz="2800" dirty="0">
                <a:latin typeface="Times New Roman" panose="02020603050405020304" charset="0"/>
                <a:cs typeface="Times New Roman" panose="02020603050405020304" charset="0"/>
              </a:rPr>
              <a:t>thế giới cổ đại</a:t>
            </a:r>
            <a:endParaRPr sz="2800" dirty="0">
              <a:latin typeface="Times New Roman" panose="02020603050405020304" charset="0"/>
              <a:cs typeface="Times New Roman" panose="02020603050405020304" charset="0"/>
            </a:endParaRPr>
          </a:p>
          <a:p>
            <a:pPr lvl="0" eaLnBrk="1" hangingPunct="1">
              <a:buNone/>
            </a:pPr>
            <a:r>
              <a:rPr sz="2800" dirty="0">
                <a:solidFill>
                  <a:srgbClr val="000000"/>
                </a:solidFill>
                <a:latin typeface="Times New Roman" panose="02020603050405020304" charset="0"/>
                <a:cs typeface="Times New Roman" panose="02020603050405020304" charset="0"/>
              </a:rPr>
              <a:t>-Lịch sử xã hội </a:t>
            </a:r>
            <a:r>
              <a:rPr sz="2800" dirty="0">
                <a:solidFill>
                  <a:srgbClr val="000000"/>
                </a:solidFill>
                <a:latin typeface="Times New Roman" panose="02020603050405020304" charset="0"/>
                <a:cs typeface="Times New Roman" panose="02020603050405020304" charset="0"/>
              </a:rPr>
              <a:t>nguyên thủy</a:t>
            </a:r>
            <a:endParaRPr sz="2800" dirty="0">
              <a:solidFill>
                <a:srgbClr val="000000"/>
              </a:solidFill>
              <a:latin typeface="Times New Roman" panose="02020603050405020304" charset="0"/>
              <a:cs typeface="Times New Roman" panose="02020603050405020304" charset="0"/>
            </a:endParaRPr>
          </a:p>
          <a:p>
            <a:pPr lvl="0" eaLnBrk="1" hangingPunct="1">
              <a:buNone/>
            </a:pPr>
            <a:r>
              <a:rPr sz="2800" dirty="0">
                <a:solidFill>
                  <a:srgbClr val="000000"/>
                </a:solidFill>
                <a:latin typeface="Times New Roman" panose="02020603050405020304" charset="0"/>
                <a:cs typeface="Times New Roman" panose="02020603050405020304" charset="0"/>
              </a:rPr>
              <a:t>-Lịch sử Việt Nam thời kỳ dựng nước v</a:t>
            </a:r>
            <a:r>
              <a:rPr sz="2800" dirty="0">
                <a:solidFill>
                  <a:srgbClr val="000000"/>
                </a:solidFill>
                <a:latin typeface="Times New Roman" panose="02020603050405020304" charset="0"/>
                <a:ea typeface="Times New Roman" panose="02020603050405020304" charset="0"/>
              </a:rPr>
              <a:t>à</a:t>
            </a:r>
            <a:r>
              <a:rPr sz="2800" dirty="0">
                <a:solidFill>
                  <a:srgbClr val="000000"/>
                </a:solidFill>
                <a:latin typeface="Times New Roman" panose="02020603050405020304" charset="0"/>
                <a:cs typeface="Times New Roman" panose="02020603050405020304" charset="0"/>
              </a:rPr>
              <a:t> giữ nước (đến thế kỉ X)</a:t>
            </a:r>
            <a:endParaRPr sz="2800" dirty="0">
              <a:solidFill>
                <a:srgbClr val="000000"/>
              </a:solidFill>
              <a:latin typeface="Times New Roman" panose="02020603050405020304" charset="0"/>
              <a:ea typeface="Times New Roman" panose="02020603050405020304" charset="0"/>
            </a:endParaRPr>
          </a:p>
        </p:txBody>
      </p:sp>
      <p:sp>
        <p:nvSpPr>
          <p:cNvPr id="4" name="Rectangle 6"/>
          <p:cNvSpPr/>
          <p:nvPr/>
        </p:nvSpPr>
        <p:spPr>
          <a:xfrm>
            <a:off x="7032625" y="692150"/>
            <a:ext cx="4319588" cy="27225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85750" lvl="0" indent="-285750" eaLnBrk="1" hangingPunct="1">
              <a:buChar char="-"/>
            </a:pPr>
            <a:r>
              <a:rPr sz="2800" dirty="0">
                <a:solidFill>
                  <a:srgbClr val="000000"/>
                </a:solidFill>
                <a:latin typeface="Times New Roman" panose="02020603050405020304" charset="0"/>
                <a:cs typeface="Times New Roman" panose="02020603050405020304" charset="0"/>
              </a:rPr>
              <a:t>Lịch sử thế giới Trung đại</a:t>
            </a:r>
            <a:endParaRPr sz="2800" dirty="0">
              <a:solidFill>
                <a:srgbClr val="000000"/>
              </a:solidFill>
              <a:latin typeface="Times New Roman" panose="02020603050405020304" charset="0"/>
              <a:cs typeface="Times New Roman" panose="02020603050405020304" charset="0"/>
            </a:endParaRPr>
          </a:p>
          <a:p>
            <a:pPr marL="285750" lvl="0" indent="-285750" eaLnBrk="1" hangingPunct="1">
              <a:buChar char="-"/>
            </a:pPr>
            <a:r>
              <a:rPr sz="2800" dirty="0">
                <a:solidFill>
                  <a:srgbClr val="000000"/>
                </a:solidFill>
                <a:latin typeface="Times New Roman" panose="02020603050405020304" charset="0"/>
                <a:cs typeface="Times New Roman" panose="02020603050405020304" charset="0"/>
              </a:rPr>
              <a:t>Lịch sử Việt Nam (từ thế kỉ X đến giữa thế kỉ XIX)</a:t>
            </a:r>
            <a:endParaRPr sz="2800" dirty="0">
              <a:solidFill>
                <a:srgbClr val="000000"/>
              </a:solidFill>
              <a:latin typeface="Times New Roman" panose="02020603050405020304" charset="0"/>
              <a:cs typeface="Times New Roman" panose="02020603050405020304" charset="0"/>
            </a:endParaRPr>
          </a:p>
          <a:p>
            <a:pPr marL="285750" lvl="0" indent="-285750" algn="ctr" eaLnBrk="1" hangingPunct="1">
              <a:buNone/>
            </a:pPr>
            <a:endParaRPr lang="vi-VN" altLang="x-none" dirty="0">
              <a:solidFill>
                <a:srgbClr val="000000"/>
              </a:solidFill>
              <a:latin typeface="Arial" panose="020B0604020202020204" pitchFamily="34" charset="0"/>
            </a:endParaRPr>
          </a:p>
        </p:txBody>
      </p:sp>
      <p:sp>
        <p:nvSpPr>
          <p:cNvPr id="8" name="Rectangle 7"/>
          <p:cNvSpPr/>
          <p:nvPr/>
        </p:nvSpPr>
        <p:spPr>
          <a:xfrm>
            <a:off x="550863" y="4292600"/>
            <a:ext cx="5137150" cy="21605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285750" lvl="0" indent="-285750" eaLnBrk="1" hangingPunct="1">
              <a:buChar char="-"/>
            </a:pPr>
            <a:r>
              <a:rPr sz="2800" dirty="0">
                <a:solidFill>
                  <a:srgbClr val="FF0000"/>
                </a:solidFill>
                <a:latin typeface="Times New Roman" panose="02020603050405020304" charset="0"/>
                <a:cs typeface="Times New Roman" panose="02020603050405020304" charset="0"/>
              </a:rPr>
              <a:t>Lịch sử thế giới; Lịch sử Việt Nam cận đại</a:t>
            </a:r>
            <a:endParaRPr sz="2800" dirty="0">
              <a:solidFill>
                <a:srgbClr val="FF0000"/>
              </a:solidFill>
              <a:latin typeface="Times New Roman" panose="02020603050405020304" charset="0"/>
              <a:cs typeface="Times New Roman" panose="02020603050405020304" charset="0"/>
            </a:endParaRPr>
          </a:p>
          <a:p>
            <a:pPr marL="285750" lvl="0" indent="-285750" eaLnBrk="1" hangingPunct="1">
              <a:buChar char="-"/>
            </a:pPr>
            <a:r>
              <a:rPr sz="2800" dirty="0">
                <a:solidFill>
                  <a:srgbClr val="FF0000"/>
                </a:solidFill>
                <a:latin typeface="Times New Roman" panose="02020603050405020304" charset="0"/>
                <a:cs typeface="Times New Roman" panose="02020603050405020304" charset="0"/>
              </a:rPr>
              <a:t>Lịch sử thế giới; Lịch sử Việt Nam hiện đại </a:t>
            </a:r>
            <a:endParaRPr lang="vi-VN" altLang="x-none" sz="2800" dirty="0">
              <a:solidFill>
                <a:srgbClr val="FF0000"/>
              </a:solidFill>
              <a:latin typeface="Times New Roman" panose="02020603050405020304" charset="0"/>
              <a:ea typeface="Times New Roman" panose="02020603050405020304" charset="0"/>
            </a:endParaRPr>
          </a:p>
        </p:txBody>
      </p:sp>
      <p:sp>
        <p:nvSpPr>
          <p:cNvPr id="9" name="Rectangle 8"/>
          <p:cNvSpPr/>
          <p:nvPr/>
        </p:nvSpPr>
        <p:spPr>
          <a:xfrm>
            <a:off x="7032625" y="4292600"/>
            <a:ext cx="4176713" cy="2160588"/>
          </a:xfrm>
          <a:prstGeom prst="rect">
            <a:avLst/>
          </a:prstGeom>
          <a:solidFill>
            <a:srgbClr val="8E63CD"/>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dirty="0">
                <a:solidFill>
                  <a:srgbClr val="FFFFFF"/>
                </a:solidFill>
                <a:latin typeface="Times New Roman" panose="02020603050405020304" charset="0"/>
                <a:cs typeface="Times New Roman" panose="02020603050405020304" charset="0"/>
              </a:rPr>
              <a:t>- Lịch sử thế giới ; Lịch sử Việt Nam hiện đại</a:t>
            </a:r>
            <a:endParaRPr lang="vi-VN" altLang="x-none" sz="3200" dirty="0">
              <a:solidFill>
                <a:srgbClr val="FFFFFF"/>
              </a:solidFill>
              <a:latin typeface="Times New Roman" panose="02020603050405020304" charset="0"/>
              <a:ea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000000"/>
                                          </p:val>
                                        </p:tav>
                                        <p:tav tm="100000">
                                          <p:val>
                                            <p:strVal val="#ppt_w"/>
                                          </p:val>
                                        </p:tav>
                                      </p:tavLst>
                                    </p:anim>
                                    <p:anim calcmode="lin" valueType="num">
                                      <p:cBhvr>
                                        <p:cTn id="24" dur="500" fill="hold"/>
                                        <p:tgtEl>
                                          <p:spTgt spid="8"/>
                                        </p:tgtEl>
                                        <p:attrNameLst>
                                          <p:attrName>ppt_h</p:attrName>
                                        </p:attrNameLst>
                                      </p:cBhvr>
                                      <p:tavLst>
                                        <p:tav tm="0">
                                          <p:val>
                                            <p:fltVal val="0.00000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000000"/>
                                          </p:val>
                                        </p:tav>
                                        <p:tav tm="100000">
                                          <p:val>
                                            <p:strVal val="#ppt_w"/>
                                          </p:val>
                                        </p:tav>
                                      </p:tavLst>
                                    </p:anim>
                                    <p:anim calcmode="lin" valueType="num">
                                      <p:cBhvr>
                                        <p:cTn id="31" dur="1000" fill="hold"/>
                                        <p:tgtEl>
                                          <p:spTgt spid="9"/>
                                        </p:tgtEl>
                                        <p:attrNameLst>
                                          <p:attrName>ppt_h</p:attrName>
                                        </p:attrNameLst>
                                      </p:cBhvr>
                                      <p:tavLst>
                                        <p:tav tm="0">
                                          <p:val>
                                            <p:fltVal val="0.000000"/>
                                          </p:val>
                                        </p:tav>
                                        <p:tav tm="100000">
                                          <p:val>
                                            <p:strVal val="#ppt_h"/>
                                          </p:val>
                                        </p:tav>
                                      </p:tavLst>
                                    </p:anim>
                                    <p:anim calcmode="lin" valueType="num">
                                      <p:cBhvr>
                                        <p:cTn id="32" dur="1000" fill="hold"/>
                                        <p:tgtEl>
                                          <p:spTgt spid="9"/>
                                        </p:tgtEl>
                                        <p:attrNameLst>
                                          <p:attrName>style.rotation</p:attrName>
                                        </p:attrNameLst>
                                      </p:cBhvr>
                                      <p:tavLst>
                                        <p:tav tm="0">
                                          <p:val>
                                            <p:fltVal val="90.000000"/>
                                          </p:val>
                                        </p:tav>
                                        <p:tav tm="100000">
                                          <p:val>
                                            <p:fltVal val="0.00000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68045" y="530860"/>
            <a:ext cx="10515600" cy="887730"/>
          </a:xfrm>
        </p:spPr>
        <p:txBody>
          <a:bodyPr>
            <a:normAutofit fontScale="90000"/>
          </a:bodyPr>
          <a:p>
            <a:pPr algn="ctr"/>
            <a:r>
              <a:rPr lang="en-US" b="1">
                <a:solidFill>
                  <a:srgbClr val="FF0000"/>
                </a:solidFill>
                <a:latin typeface="Times New Roman" panose="02020603050405020304" charset="0"/>
                <a:cs typeface="Times New Roman" panose="02020603050405020304" charset="0"/>
                <a:sym typeface="+mn-ea"/>
              </a:rPr>
              <a:t>NỘI QUY LỚP HỌC ONLINE</a:t>
            </a:r>
            <a:br>
              <a:rPr lang="en-US" b="1">
                <a:solidFill>
                  <a:srgbClr val="FF0000"/>
                </a:solidFill>
                <a:latin typeface="Times New Roman" panose="02020603050405020304" charset="0"/>
                <a:cs typeface="Times New Roman" panose="02020603050405020304" charset="0"/>
              </a:rPr>
            </a:br>
            <a:endParaRPr lang="en-US"/>
          </a:p>
        </p:txBody>
      </p:sp>
      <p:sp>
        <p:nvSpPr>
          <p:cNvPr id="3" name="Content Placeholder 2"/>
          <p:cNvSpPr>
            <a:spLocks noGrp="1"/>
          </p:cNvSpPr>
          <p:nvPr>
            <p:ph idx="1"/>
          </p:nvPr>
        </p:nvSpPr>
        <p:spPr>
          <a:xfrm>
            <a:off x="280670" y="1885315"/>
            <a:ext cx="11690985" cy="4714240"/>
          </a:xfrm>
        </p:spPr>
        <p:txBody>
          <a:bodyPr/>
          <a:p>
            <a:pPr marL="0" indent="0" algn="just">
              <a:buNone/>
            </a:pPr>
            <a:r>
              <a:rPr lang="en-US" b="1">
                <a:latin typeface="Times New Roman" panose="02020603050405020304" charset="0"/>
                <a:cs typeface="Times New Roman" panose="02020603050405020304" charset="0"/>
                <a:sym typeface="+mn-ea"/>
              </a:rPr>
              <a:t>1. Vào lớp đúng giờ </a:t>
            </a:r>
            <a:r>
              <a:rPr lang="vi-VN" altLang="en-US" b="1">
                <a:latin typeface="Times New Roman" panose="02020603050405020304" charset="0"/>
                <a:cs typeface="Times New Roman" panose="02020603050405020304" charset="0"/>
                <a:sym typeface="+mn-ea"/>
              </a:rPr>
              <a:t> ( trước 5 phút)</a:t>
            </a:r>
            <a:endParaRPr lang="vi-VN" altLang="en-US" b="1">
              <a:latin typeface="Times New Roman" panose="02020603050405020304" charset="0"/>
              <a:cs typeface="Times New Roman" panose="02020603050405020304" charset="0"/>
            </a:endParaRPr>
          </a:p>
          <a:p>
            <a:pPr marL="0" indent="0" algn="just">
              <a:buNone/>
            </a:pPr>
            <a:r>
              <a:rPr lang="vi-VN" altLang="en-US" b="1">
                <a:latin typeface="Times New Roman" panose="02020603050405020304" charset="0"/>
                <a:cs typeface="Times New Roman" panose="02020603050405020304" charset="0"/>
                <a:sym typeface="+mn-ea"/>
              </a:rPr>
              <a:t>2. Tham gia đầy đủ các buổi học</a:t>
            </a:r>
            <a:r>
              <a:rPr lang="en-US" altLang="vi-VN" b="1">
                <a:latin typeface="Times New Roman" panose="02020603050405020304" charset="0"/>
                <a:cs typeface="Times New Roman" panose="02020603050405020304" charset="0"/>
                <a:sym typeface="+mn-ea"/>
              </a:rPr>
              <a:t>.</a:t>
            </a:r>
            <a:endParaRPr lang="en-US" b="1">
              <a:latin typeface="Times New Roman" panose="02020603050405020304" charset="0"/>
              <a:cs typeface="Times New Roman" panose="02020603050405020304" charset="0"/>
            </a:endParaRPr>
          </a:p>
          <a:p>
            <a:pPr marL="0" indent="0" algn="just">
              <a:buNone/>
            </a:pPr>
            <a:r>
              <a:rPr lang="vi-VN" altLang="en-US" b="1">
                <a:latin typeface="Times New Roman" panose="02020603050405020304" charset="0"/>
                <a:cs typeface="Times New Roman" panose="02020603050405020304" charset="0"/>
                <a:sym typeface="+mn-ea"/>
              </a:rPr>
              <a:t>3. </a:t>
            </a:r>
            <a:r>
              <a:rPr lang="en-US" b="1">
                <a:latin typeface="Times New Roman" panose="02020603050405020304" charset="0"/>
                <a:cs typeface="Times New Roman" panose="02020603050405020304" charset="0"/>
                <a:sym typeface="+mn-ea"/>
              </a:rPr>
              <a:t>Chuẩn bị SGK, tập vở, bút viết</a:t>
            </a:r>
            <a:r>
              <a:rPr lang="vi-VN" altLang="en-US" b="1">
                <a:latin typeface="Times New Roman" panose="02020603050405020304" charset="0"/>
                <a:cs typeface="Times New Roman" panose="02020603050405020304" charset="0"/>
                <a:sym typeface="+mn-ea"/>
              </a:rPr>
              <a:t>. </a:t>
            </a:r>
            <a:r>
              <a:rPr lang="vi-VN" altLang="en-US" b="1">
                <a:latin typeface="Times New Roman" panose="02020603050405020304" charset="0"/>
                <a:cs typeface="Times New Roman" panose="02020603050405020304" charset="0"/>
                <a:sym typeface="+mn-ea"/>
              </a:rPr>
              <a:t> Ghi chép bài đầy đủ, làm bài tập khi được GV giao cho.</a:t>
            </a:r>
            <a:endParaRPr lang="en-US" b="1">
              <a:latin typeface="Times New Roman" panose="02020603050405020304" charset="0"/>
              <a:cs typeface="Times New Roman" panose="02020603050405020304" charset="0"/>
            </a:endParaRPr>
          </a:p>
          <a:p>
            <a:pPr marL="0" indent="0" algn="just">
              <a:buNone/>
            </a:pPr>
            <a:r>
              <a:rPr lang="vi-VN" altLang="en-US" b="1">
                <a:latin typeface="Times New Roman" panose="02020603050405020304" charset="0"/>
                <a:cs typeface="Times New Roman" panose="02020603050405020304" charset="0"/>
                <a:sym typeface="+mn-ea"/>
              </a:rPr>
              <a:t>4. </a:t>
            </a:r>
            <a:r>
              <a:rPr lang="en-US" b="1">
                <a:latin typeface="Times New Roman" panose="02020603050405020304" charset="0"/>
                <a:cs typeface="Times New Roman" panose="02020603050405020304" charset="0"/>
                <a:sym typeface="+mn-ea"/>
              </a:rPr>
              <a:t>Tất cả học sinh tắt Micro ( chỉ được bật micro khi giáo viên gọi </a:t>
            </a:r>
            <a:r>
              <a:rPr lang="vi-VN" altLang="en-US" b="1">
                <a:latin typeface="Times New Roman" panose="02020603050405020304" charset="0"/>
                <a:cs typeface="Times New Roman" panose="02020603050405020304" charset="0"/>
                <a:sym typeface="+mn-ea"/>
              </a:rPr>
              <a:t>điểm danh, trả lời câu hỏi).</a:t>
            </a:r>
            <a:endParaRPr lang="vi-VN" altLang="en-US" b="1">
              <a:latin typeface="Times New Roman" panose="02020603050405020304" charset="0"/>
              <a:cs typeface="Times New Roman" panose="02020603050405020304" charset="0"/>
            </a:endParaRPr>
          </a:p>
          <a:p>
            <a:pPr marL="0" indent="0" algn="just">
              <a:buNone/>
            </a:pPr>
            <a:r>
              <a:rPr lang="vi-VN" altLang="en-US" b="1">
                <a:latin typeface="Times New Roman" panose="02020603050405020304" charset="0"/>
                <a:cs typeface="Times New Roman" panose="02020603050405020304" charset="0"/>
                <a:sym typeface="+mn-ea"/>
              </a:rPr>
              <a:t>5. Học sinh tập trung nghe GV giảng bài</a:t>
            </a:r>
            <a:r>
              <a:rPr lang="en-US" altLang="vi-VN" b="1">
                <a:latin typeface="Times New Roman" panose="02020603050405020304" charset="0"/>
                <a:cs typeface="Times New Roman" panose="02020603050405020304" charset="0"/>
                <a:sym typeface="+mn-ea"/>
              </a:rPr>
              <a:t>. </a:t>
            </a:r>
            <a:r>
              <a:rPr lang="en-US" altLang="vi-VN" b="1">
                <a:latin typeface="Times New Roman" panose="02020603050405020304" charset="0"/>
                <a:cs typeface="Times New Roman" panose="02020603050405020304" charset="0"/>
                <a:sym typeface="+mn-ea"/>
              </a:rPr>
              <a:t>Tương tác với GV trong quá trình học</a:t>
            </a:r>
            <a:endParaRPr lang="en-US" altLang="vi-VN" b="1">
              <a:latin typeface="Times New Roman" panose="02020603050405020304" charset="0"/>
              <a:cs typeface="Times New Roman" panose="02020603050405020304" charset="0"/>
              <a:sym typeface="+mn-ea"/>
            </a:endParaRPr>
          </a:p>
          <a:p>
            <a:pPr marL="0" indent="0" algn="just">
              <a:buNone/>
            </a:pPr>
            <a:r>
              <a:rPr lang="en-US" altLang="vi-VN" b="1">
                <a:latin typeface="Times New Roman" panose="02020603050405020304" charset="0"/>
                <a:cs typeface="Times New Roman" panose="02020603050405020304" charset="0"/>
                <a:sym typeface="+mn-ea"/>
              </a:rPr>
              <a:t>6. Giữ trật tự lớp học. Bạn nào làm ồn lớp sẽ bị trừ điểm.</a:t>
            </a:r>
            <a:endParaRPr lang="vi-VN" altLang="en-US" b="1">
              <a:latin typeface="Times New Roman" panose="02020603050405020304" charset="0"/>
              <a:cs typeface="Times New Roman" panose="02020603050405020304" charset="0"/>
            </a:endParaRPr>
          </a:p>
          <a:p>
            <a:pPr marL="0" indent="0">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1109980" y="2145665"/>
            <a:ext cx="10515600" cy="1159510"/>
          </a:xfrm>
        </p:spPr>
        <p:txBody>
          <a:bodyPr/>
          <a:p>
            <a:r>
              <a:rPr lang="vi-VN" altLang="en-US" sz="4800" b="1">
                <a:solidFill>
                  <a:srgbClr val="7030A0"/>
                </a:solidFill>
                <a:latin typeface="Times New Roman" panose="02020603050405020304" charset="0"/>
                <a:cs typeface="Times New Roman" panose="02020603050405020304" charset="0"/>
              </a:rPr>
              <a:t>C</a:t>
            </a:r>
            <a:r>
              <a:rPr lang="en-US" sz="4800" b="1">
                <a:solidFill>
                  <a:srgbClr val="7030A0"/>
                </a:solidFill>
                <a:latin typeface="Times New Roman" panose="02020603050405020304" charset="0"/>
                <a:cs typeface="Times New Roman" panose="02020603050405020304" charset="0"/>
              </a:rPr>
              <a:t>hương 1. Tại sao cần học lịch sử?</a:t>
            </a:r>
            <a:endParaRPr lang="en-US" sz="4800" b="1">
              <a:solidFill>
                <a:srgbClr val="7030A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87705" y="3531235"/>
            <a:ext cx="10515600" cy="1953260"/>
          </a:xfrm>
        </p:spPr>
        <p:txBody>
          <a:bodyPr/>
          <a:p>
            <a:pPr marL="0" indent="0" algn="ctr">
              <a:buNone/>
            </a:pPr>
            <a:r>
              <a:rPr lang="en-US" sz="4000" b="1">
                <a:solidFill>
                  <a:srgbClr val="FF0000"/>
                </a:solidFill>
                <a:latin typeface="Arial" panose="020B0604020202020204" pitchFamily="34" charset="0"/>
                <a:cs typeface="Arial" panose="020B0604020202020204" pitchFamily="34" charset="0"/>
              </a:rPr>
              <a:t>BÀI 1. LỊCH SỬ LÀ GÌ?</a:t>
            </a:r>
            <a:endParaRPr lang="en-US" sz="3200" b="1">
              <a:solidFill>
                <a:srgbClr val="FF0000"/>
              </a:solidFill>
              <a:latin typeface="Arial" panose="020B0604020202020204" pitchFamily="34" charset="0"/>
              <a:cs typeface="Arial" panose="020B0604020202020204" pitchFamily="34" charset="0"/>
            </a:endParaRPr>
          </a:p>
          <a:p>
            <a:pPr marL="0" indent="0">
              <a:buNone/>
            </a:pPr>
            <a:r>
              <a:rPr lang="en-US" b="1">
                <a:solidFill>
                  <a:srgbClr val="FF0000"/>
                </a:solidFill>
                <a:latin typeface="Times New Roman" panose="02020603050405020304" charset="0"/>
                <a:cs typeface="Times New Roman" panose="02020603050405020304" charset="0"/>
              </a:rPr>
              <a:t>I. lịch sử và môn lịch sử</a:t>
            </a:r>
            <a:endParaRPr lang="en-US" b="1">
              <a:solidFill>
                <a:srgbClr val="FF0000"/>
              </a:solidFill>
              <a:latin typeface="Times New Roman" panose="02020603050405020304" charset="0"/>
              <a:cs typeface="Times New Roman" panose="02020603050405020304" charset="0"/>
            </a:endParaRPr>
          </a:p>
          <a:p>
            <a:pPr marL="0" indent="0">
              <a:buNone/>
            </a:pPr>
            <a:endParaRPr lang="en-US"/>
          </a:p>
          <a:p>
            <a:pPr marL="0" indent="0">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p:txBody>
          <a:bodyPr/>
          <a:p>
            <a:pPr marL="0" indent="0">
              <a:buNone/>
            </a:pPr>
            <a:r>
              <a:rPr lang="en-US"/>
              <a:t> </a:t>
            </a:r>
            <a:endParaRPr lang="en-US"/>
          </a:p>
        </p:txBody>
      </p:sp>
      <p:pic>
        <p:nvPicPr>
          <p:cNvPr id="4" name="Content Placeholder 3"/>
          <p:cNvPicPr>
            <a:picLocks noChangeAspect="1"/>
          </p:cNvPicPr>
          <p:nvPr>
            <p:ph sz="half" idx="2"/>
          </p:nvPr>
        </p:nvPicPr>
        <p:blipFill>
          <a:blip r:embed="rId1"/>
          <a:stretch>
            <a:fillRect/>
          </a:stretch>
        </p:blipFill>
        <p:spPr>
          <a:xfrm>
            <a:off x="5800090" y="2013585"/>
            <a:ext cx="6245225" cy="3975100"/>
          </a:xfrm>
          <a:prstGeom prst="rect">
            <a:avLst/>
          </a:prstGeom>
        </p:spPr>
      </p:pic>
      <p:sp>
        <p:nvSpPr>
          <p:cNvPr id="7" name="Rounded Rectangle 6"/>
          <p:cNvSpPr/>
          <p:nvPr/>
        </p:nvSpPr>
        <p:spPr>
          <a:xfrm>
            <a:off x="7242175" y="6059170"/>
            <a:ext cx="4124325" cy="6908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b="1" i="1">
                <a:latin typeface="Arial" panose="020B0604020202020204" pitchFamily="34" charset="0"/>
                <a:cs typeface="Arial" panose="020B0604020202020204" pitchFamily="34" charset="0"/>
              </a:rPr>
              <a:t>Khởi nghĩa Hai Bà Trưng  ( năm 40)</a:t>
            </a:r>
            <a:endParaRPr lang="en-US" b="1" i="1">
              <a:latin typeface="Arial" panose="020B0604020202020204" pitchFamily="34" charset="0"/>
              <a:cs typeface="Arial" panose="020B0604020202020204" pitchFamily="34" charset="0"/>
            </a:endParaRPr>
          </a:p>
        </p:txBody>
      </p:sp>
      <p:sp>
        <p:nvSpPr>
          <p:cNvPr id="9" name="Text Box 8"/>
          <p:cNvSpPr txBox="1"/>
          <p:nvPr/>
        </p:nvSpPr>
        <p:spPr>
          <a:xfrm>
            <a:off x="2044065" y="1645920"/>
            <a:ext cx="921385" cy="368300"/>
          </a:xfrm>
          <a:prstGeom prst="rect">
            <a:avLst/>
          </a:prstGeom>
          <a:noFill/>
        </p:spPr>
        <p:txBody>
          <a:bodyPr wrap="square" rtlCol="0">
            <a:spAutoFit/>
          </a:bodyPr>
          <a:p>
            <a:r>
              <a:rPr lang="en-US" b="1"/>
              <a:t>Hình 1</a:t>
            </a:r>
            <a:endParaRPr lang="en-US" b="1"/>
          </a:p>
        </p:txBody>
      </p:sp>
      <p:sp>
        <p:nvSpPr>
          <p:cNvPr id="11" name="Text Box 10"/>
          <p:cNvSpPr txBox="1"/>
          <p:nvPr/>
        </p:nvSpPr>
        <p:spPr>
          <a:xfrm>
            <a:off x="838200" y="78740"/>
            <a:ext cx="9027795" cy="1383665"/>
          </a:xfrm>
          <a:prstGeom prst="rect">
            <a:avLst/>
          </a:prstGeom>
          <a:noFill/>
        </p:spPr>
        <p:txBody>
          <a:bodyPr wrap="square" rtlCol="0">
            <a:spAutoFit/>
          </a:bodyPr>
          <a:p>
            <a:pPr marL="457200" indent="-457200">
              <a:buFont typeface="Wingdings" panose="05000000000000000000" charset="0"/>
              <a:buChar char="Ø"/>
            </a:pPr>
            <a:r>
              <a:rPr lang="en-US" sz="2800">
                <a:latin typeface="Arial" panose="020B0604020202020204" pitchFamily="34" charset="0"/>
                <a:cs typeface="Arial" panose="020B0604020202020204" pitchFamily="34" charset="0"/>
              </a:rPr>
              <a:t>Bức tranh này nói đến sự kiện lịch sử nào ? </a:t>
            </a:r>
            <a:endParaRPr lang="en-US" sz="2800">
              <a:latin typeface="Arial" panose="020B0604020202020204" pitchFamily="34" charset="0"/>
              <a:cs typeface="Arial" panose="020B0604020202020204" pitchFamily="34" charset="0"/>
            </a:endParaRPr>
          </a:p>
          <a:p>
            <a:pPr marL="457200" indent="-457200">
              <a:buFont typeface="Wingdings" panose="05000000000000000000" charset="0"/>
              <a:buChar char="Ø"/>
            </a:pPr>
            <a:r>
              <a:rPr lang="en-US" sz="2800">
                <a:latin typeface="Arial" panose="020B0604020202020204" pitchFamily="34" charset="0"/>
                <a:cs typeface="Arial" panose="020B0604020202020204" pitchFamily="34" charset="0"/>
              </a:rPr>
              <a:t>Sự kiện này diễn ra ở đâu ?</a:t>
            </a:r>
            <a:endParaRPr lang="en-US" sz="2800">
              <a:latin typeface="Arial" panose="020B0604020202020204" pitchFamily="34" charset="0"/>
              <a:cs typeface="Arial" panose="020B0604020202020204" pitchFamily="34" charset="0"/>
            </a:endParaRPr>
          </a:p>
          <a:p>
            <a:pPr marL="457200" indent="-457200">
              <a:buFont typeface="Wingdings" panose="05000000000000000000" charset="0"/>
              <a:buChar char="Ø"/>
            </a:pPr>
            <a:r>
              <a:rPr lang="en-US" sz="2800">
                <a:latin typeface="Arial" panose="020B0604020202020204" pitchFamily="34" charset="0"/>
                <a:cs typeface="Arial" panose="020B0604020202020204" pitchFamily="34" charset="0"/>
              </a:rPr>
              <a:t> Ai có liên quan đến sự kiện đó ?</a:t>
            </a:r>
            <a:endParaRPr lang="en-US" sz="280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122555" y="2014220"/>
            <a:ext cx="5225415" cy="3973830"/>
          </a:xfrm>
          <a:prstGeom prst="rect">
            <a:avLst/>
          </a:prstGeom>
        </p:spPr>
      </p:pic>
      <p:sp>
        <p:nvSpPr>
          <p:cNvPr id="13" name="Rounded Rectangle 12"/>
          <p:cNvSpPr/>
          <p:nvPr/>
        </p:nvSpPr>
        <p:spPr>
          <a:xfrm>
            <a:off x="264795" y="6059170"/>
            <a:ext cx="4667250" cy="6908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b="1" i="1">
                <a:latin typeface="Arial" panose="020B0604020202020204" pitchFamily="34" charset="0"/>
                <a:cs typeface="Arial" panose="020B0604020202020204" pitchFamily="34" charset="0"/>
              </a:rPr>
              <a:t>Chiến thắng s</a:t>
            </a:r>
            <a:r>
              <a:rPr lang="vi-VN" altLang="en-US" b="1" i="1">
                <a:latin typeface="Arial" panose="020B0604020202020204" pitchFamily="34" charset="0"/>
                <a:cs typeface="Arial" panose="020B0604020202020204" pitchFamily="34" charset="0"/>
              </a:rPr>
              <a:t>ông</a:t>
            </a:r>
            <a:r>
              <a:rPr lang="en-US" b="1" i="1">
                <a:latin typeface="Arial" panose="020B0604020202020204" pitchFamily="34" charset="0"/>
                <a:cs typeface="Arial" panose="020B0604020202020204" pitchFamily="34" charset="0"/>
              </a:rPr>
              <a:t> Bạch Đằng do Ngô Quyền lãnh đạo ( năm 938)</a:t>
            </a:r>
            <a:endParaRPr lang="en-US" b="1" i="1">
              <a:latin typeface="Arial" panose="020B0604020202020204" pitchFamily="34" charset="0"/>
              <a:cs typeface="Arial" panose="020B0604020202020204" pitchFamily="34" charset="0"/>
            </a:endParaRPr>
          </a:p>
        </p:txBody>
      </p:sp>
      <p:sp>
        <p:nvSpPr>
          <p:cNvPr id="14" name="Text Box 13"/>
          <p:cNvSpPr txBox="1"/>
          <p:nvPr/>
        </p:nvSpPr>
        <p:spPr>
          <a:xfrm>
            <a:off x="8462010" y="1645285"/>
            <a:ext cx="921385" cy="368300"/>
          </a:xfrm>
          <a:prstGeom prst="rect">
            <a:avLst/>
          </a:prstGeom>
          <a:noFill/>
        </p:spPr>
        <p:txBody>
          <a:bodyPr wrap="square" rtlCol="0">
            <a:spAutoFit/>
          </a:bodyPr>
          <a:p>
            <a:r>
              <a:rPr lang="en-US" b="1"/>
              <a:t>Hình 2</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Content Placeholder 8" descr="chu_tich_ho_chi_minh_1_bvii_ylkw"/>
          <p:cNvPicPr>
            <a:picLocks noChangeAspect="1"/>
          </p:cNvPicPr>
          <p:nvPr>
            <p:ph sz="half" idx="2"/>
          </p:nvPr>
        </p:nvPicPr>
        <p:blipFill>
          <a:blip r:embed="rId1"/>
          <a:stretch>
            <a:fillRect/>
          </a:stretch>
        </p:blipFill>
        <p:spPr>
          <a:xfrm>
            <a:off x="6495415" y="1534795"/>
            <a:ext cx="5696585" cy="4446270"/>
          </a:xfrm>
          <a:prstGeom prst="rect">
            <a:avLst/>
          </a:prstGeom>
        </p:spPr>
      </p:pic>
      <p:sp>
        <p:nvSpPr>
          <p:cNvPr id="11" name="Text Box 10"/>
          <p:cNvSpPr txBox="1"/>
          <p:nvPr/>
        </p:nvSpPr>
        <p:spPr>
          <a:xfrm>
            <a:off x="7773670" y="6212840"/>
            <a:ext cx="3606165" cy="645160"/>
          </a:xfrm>
          <a:prstGeom prst="rect">
            <a:avLst/>
          </a:prstGeom>
          <a:noFill/>
        </p:spPr>
        <p:txBody>
          <a:bodyPr wrap="square" rtlCol="0">
            <a:spAutoFit/>
          </a:bodyPr>
          <a:p>
            <a:pPr algn="ctr"/>
            <a:r>
              <a:rPr lang="en-US" b="1">
                <a:latin typeface="Arial" panose="020B0604020202020204" pitchFamily="34" charset="0"/>
                <a:cs typeface="Arial" panose="020B0604020202020204" pitchFamily="34" charset="0"/>
              </a:rPr>
              <a:t>Bác Hồ độc bản Tuyên Ngôn độc lập ngày 2/9/1945</a:t>
            </a:r>
            <a:endParaRPr lang="en-US" b="1">
              <a:latin typeface="Arial" panose="020B0604020202020204" pitchFamily="34" charset="0"/>
              <a:cs typeface="Arial" panose="020B0604020202020204" pitchFamily="34" charset="0"/>
            </a:endParaRPr>
          </a:p>
        </p:txBody>
      </p:sp>
      <p:sp>
        <p:nvSpPr>
          <p:cNvPr id="5" name="Text Box 4"/>
          <p:cNvSpPr txBox="1"/>
          <p:nvPr/>
        </p:nvSpPr>
        <p:spPr>
          <a:xfrm>
            <a:off x="308610" y="2327910"/>
            <a:ext cx="5989320" cy="2553335"/>
          </a:xfrm>
          <a:prstGeom prst="rect">
            <a:avLst/>
          </a:prstGeom>
          <a:noFill/>
        </p:spPr>
        <p:txBody>
          <a:bodyPr wrap="square" rtlCol="0">
            <a:spAutoFit/>
          </a:bodyPr>
          <a:p>
            <a:r>
              <a:rPr lang="en-US" sz="3200">
                <a:latin typeface="Arial" panose="020B0604020202020204" pitchFamily="34" charset="0"/>
                <a:cs typeface="Arial" panose="020B0604020202020204" pitchFamily="34" charset="0"/>
              </a:rPr>
              <a:t>- Thời gian?</a:t>
            </a:r>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 Không gian?</a:t>
            </a:r>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 Ai liên quan đến sự kiện</a:t>
            </a:r>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 Sự kiện đó có ý nghĩa gì?</a:t>
            </a:r>
            <a:endParaRPr lang="en-US" sz="3200">
              <a:latin typeface="Arial" panose="020B0604020202020204" pitchFamily="34" charset="0"/>
              <a:cs typeface="Arial" panose="020B0604020202020204" pitchFamily="34" charset="0"/>
            </a:endParaRPr>
          </a:p>
          <a:p>
            <a:endParaRPr lang="en-US" sz="3200">
              <a:latin typeface="Arial" panose="020B0604020202020204" pitchFamily="34" charset="0"/>
              <a:cs typeface="Arial" panose="020B0604020202020204" pitchFamily="34" charset="0"/>
            </a:endParaRPr>
          </a:p>
        </p:txBody>
      </p:sp>
      <p:sp>
        <p:nvSpPr>
          <p:cNvPr id="7" name="Rounded Rectangle 6"/>
          <p:cNvSpPr/>
          <p:nvPr/>
        </p:nvSpPr>
        <p:spPr>
          <a:xfrm>
            <a:off x="2541905" y="200025"/>
            <a:ext cx="5778500" cy="11474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571500" indent="-571500" algn="ctr">
              <a:buFont typeface="Wingdings" panose="05000000000000000000" charset="0"/>
              <a:buChar char="Ø"/>
            </a:pPr>
            <a:r>
              <a:rPr lang="en-US" sz="3600" b="1">
                <a:latin typeface="Arial" panose="020B0604020202020204" pitchFamily="34" charset="0"/>
                <a:cs typeface="Arial" panose="020B0604020202020204" pitchFamily="34" charset="0"/>
              </a:rPr>
              <a:t>vậy  Lịch sử là gì?</a:t>
            </a:r>
            <a:endParaRPr lang="en-US" sz="3600" b="1">
              <a:latin typeface="Arial" panose="020B0604020202020204" pitchFamily="34" charset="0"/>
              <a:cs typeface="Arial" panose="020B0604020202020204" pitchFamily="34" charset="0"/>
            </a:endParaRPr>
          </a:p>
          <a:p>
            <a:pPr marL="571500" indent="-571500" algn="ctr">
              <a:buFont typeface="Wingdings" panose="05000000000000000000" charset="0"/>
              <a:buChar char="Ø"/>
            </a:pPr>
            <a:r>
              <a:rPr lang="vi-VN" altLang="en-US" sz="3600" b="1">
                <a:latin typeface="Arial" panose="020B0604020202020204" pitchFamily="34" charset="0"/>
                <a:cs typeface="Arial" panose="020B0604020202020204" pitchFamily="34" charset="0"/>
              </a:rPr>
              <a:t>M</a:t>
            </a:r>
            <a:r>
              <a:rPr lang="en-US" sz="3600" b="1">
                <a:latin typeface="Arial" panose="020B0604020202020204" pitchFamily="34" charset="0"/>
                <a:cs typeface="Arial" panose="020B0604020202020204" pitchFamily="34" charset="0"/>
              </a:rPr>
              <a:t>ôn lịch sử là gì?</a:t>
            </a:r>
            <a:endParaRPr lang="en-US" sz="36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470535"/>
            <a:ext cx="10515600" cy="918210"/>
          </a:xfrm>
        </p:spPr>
        <p:txBody>
          <a:bodyPr>
            <a:noAutofit/>
          </a:bodyPr>
          <a:p>
            <a:r>
              <a:rPr lang="en-US" sz="4000" b="1">
                <a:solidFill>
                  <a:srgbClr val="FF0000"/>
                </a:solidFill>
                <a:latin typeface="Times New Roman" panose="02020603050405020304" charset="0"/>
                <a:cs typeface="Times New Roman" panose="02020603050405020304" charset="0"/>
                <a:sym typeface="+mn-ea"/>
              </a:rPr>
              <a:t>I. lịch sử và môn lịch sử</a:t>
            </a:r>
            <a:br>
              <a:rPr lang="en-US" sz="3600" b="1">
                <a:solidFill>
                  <a:srgbClr val="FF0000"/>
                </a:solidFill>
                <a:latin typeface="Times New Roman" panose="02020603050405020304" charset="0"/>
                <a:cs typeface="Times New Roman" panose="02020603050405020304" charset="0"/>
              </a:rPr>
            </a:br>
            <a:endParaRPr lang="en-US" sz="3600" b="1">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a:xfrm>
            <a:off x="1697355" y="1743710"/>
            <a:ext cx="9271635" cy="3250565"/>
          </a:xfrm>
        </p:spPr>
        <p:txBody>
          <a:bodyPr>
            <a:normAutofit lnSpcReduction="10000"/>
          </a:bodyPr>
          <a:p>
            <a:pPr marL="0" indent="0">
              <a:buNone/>
            </a:pPr>
            <a:r>
              <a:rPr lang="en-US">
                <a:latin typeface="Times New Roman" panose="02020603050405020304" charset="0"/>
                <a:cs typeface="Times New Roman" panose="02020603050405020304" charset="0"/>
              </a:rPr>
              <a:t>- Lịch sử là những gì xảy ra trong quá khứ.</a:t>
            </a:r>
            <a:endParaRPr lang="en-US">
              <a:latin typeface="Times New Roman" panose="02020603050405020304" charset="0"/>
              <a:cs typeface="Times New Roman" panose="02020603050405020304" charset="0"/>
            </a:endParaRPr>
          </a:p>
          <a:p>
            <a:pPr marL="0" indent="0">
              <a:buNone/>
            </a:pP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 Môn Lịch sử là môn khoa học tìm hiểu và dựng lại toàn bộ những hoạt động của con người và xã hội loài người.</a:t>
            </a:r>
            <a:endParaRPr lang="en-US">
              <a:latin typeface="Times New Roman" panose="02020603050405020304" charset="0"/>
              <a:cs typeface="Times New Roman" panose="02020603050405020304" charset="0"/>
            </a:endParaRPr>
          </a:p>
        </p:txBody>
      </p:sp>
      <p:pic>
        <p:nvPicPr>
          <p:cNvPr id="4" name="Content Placeholder 3" descr="1-mau_slide_powerpoint_dep_ctu.vn_(30)"/>
          <p:cNvPicPr>
            <a:picLocks noChangeAspect="1"/>
          </p:cNvPicPr>
          <p:nvPr>
            <p:ph sz="half" idx="2"/>
          </p:nvPr>
        </p:nvPicPr>
        <p:blipFill>
          <a:blip r:embed="rId1"/>
          <a:stretch>
            <a:fillRect/>
          </a:stretch>
        </p:blipFill>
        <p:spPr>
          <a:xfrm>
            <a:off x="234950" y="1335405"/>
            <a:ext cx="2238375"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56235" y="1452880"/>
            <a:ext cx="5353685" cy="4604385"/>
          </a:xfrm>
        </p:spPr>
        <p:txBody>
          <a:bodyPr>
            <a:normAutofit fontScale="90000"/>
          </a:bodyPr>
          <a:p>
            <a:r>
              <a:rPr lang="en-US" b="1"/>
              <a:t> </a:t>
            </a:r>
            <a:r>
              <a:rPr lang="vi-VN" altLang="en-US" sz="3110" b="1">
                <a:latin typeface="Arial" panose="020B0604020202020204" pitchFamily="34" charset="0"/>
                <a:cs typeface="Arial" panose="020B0604020202020204" pitchFamily="34" charset="0"/>
              </a:rPr>
              <a:t>“</a:t>
            </a:r>
            <a:r>
              <a:rPr lang="en-US" sz="3110" b="1">
                <a:latin typeface="Arial" panose="020B0604020202020204" pitchFamily="34" charset="0"/>
                <a:cs typeface="Arial" panose="020B0604020202020204" pitchFamily="34" charset="0"/>
              </a:rPr>
              <a:t>Điện kínhThiên”</a:t>
            </a:r>
            <a:r>
              <a:rPr lang="en-US" sz="3110">
                <a:latin typeface="Arial" panose="020B0604020202020204" pitchFamily="34" charset="0"/>
                <a:cs typeface="Arial" panose="020B0604020202020204" pitchFamily="34" charset="0"/>
              </a:rPr>
              <a:t>:  Đây là di tích trung tâm, trong tổng thể các di tích của khu Trung tâm Hoàng thành Thăng Long – HN. Điện Kính Thiên – cung điện quan trọng bậc nhất, nơi cử hành các nghi lễ long trọng nhất của triều đình, nơi đón tiếp sứ giả nước ngoài và là nơi thiết triều bàn những việc quốc gia đại sự.</a:t>
            </a:r>
            <a:endParaRPr lang="en-US" sz="3110">
              <a:latin typeface="Arial" panose="020B0604020202020204" pitchFamily="34" charset="0"/>
              <a:cs typeface="Arial" panose="020B0604020202020204" pitchFamily="34" charset="0"/>
            </a:endParaRPr>
          </a:p>
        </p:txBody>
      </p:sp>
      <p:pic>
        <p:nvPicPr>
          <p:cNvPr id="7" name="Content Placeholder 6"/>
          <p:cNvPicPr>
            <a:picLocks noChangeAspect="1"/>
          </p:cNvPicPr>
          <p:nvPr>
            <p:ph sz="half" idx="1"/>
          </p:nvPr>
        </p:nvPicPr>
        <p:blipFill>
          <a:blip r:embed="rId1"/>
          <a:stretch>
            <a:fillRect/>
          </a:stretch>
        </p:blipFill>
        <p:spPr>
          <a:xfrm>
            <a:off x="6058535" y="1626235"/>
            <a:ext cx="6035040" cy="4551045"/>
          </a:xfrm>
          <a:prstGeom prst="rect">
            <a:avLst/>
          </a:prstGeom>
        </p:spPr>
      </p:pic>
      <p:sp>
        <p:nvSpPr>
          <p:cNvPr id="8" name="Text Box 7"/>
          <p:cNvSpPr txBox="1"/>
          <p:nvPr/>
        </p:nvSpPr>
        <p:spPr>
          <a:xfrm>
            <a:off x="7665085" y="6303010"/>
            <a:ext cx="3002280" cy="368300"/>
          </a:xfrm>
          <a:prstGeom prst="rect">
            <a:avLst/>
          </a:prstGeom>
          <a:noFill/>
        </p:spPr>
        <p:txBody>
          <a:bodyPr wrap="square" rtlCol="0">
            <a:spAutoFit/>
          </a:bodyPr>
          <a:p>
            <a:pPr algn="ctr"/>
            <a:r>
              <a:rPr lang="vi-VN" altLang="en-US" b="1" i="1"/>
              <a:t>Điện kính Thiên</a:t>
            </a:r>
            <a:endParaRPr lang="vi-VN" altLang="en-US" b="1" i="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4104</Words>
  <Application>WPS Presentation</Application>
  <PresentationFormat>Widescreen</PresentationFormat>
  <Paragraphs>157</Paragraphs>
  <Slides>21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SimSun</vt:lpstr>
      <vt:lpstr>Wingdings</vt:lpstr>
      <vt:lpstr>Times New Roman</vt:lpstr>
      <vt:lpstr>Wingdings</vt:lpstr>
      <vt:lpstr>Microsoft YaHei</vt:lpstr>
      <vt:lpstr>Arial Unicode MS</vt:lpstr>
      <vt:lpstr>Calibri Light</vt:lpstr>
      <vt:lpstr>Calibri</vt:lpstr>
      <vt:lpstr>Office Theme</vt:lpstr>
      <vt:lpstr>Chào mừng các em học sinh lớp 6!</vt:lpstr>
      <vt:lpstr>PowerPoint 演示文稿</vt:lpstr>
      <vt:lpstr>PowerPoint 演示文稿</vt:lpstr>
      <vt:lpstr>NỘI QUY LỚP HỌC ONLINE </vt:lpstr>
      <vt:lpstr>Chương 1. Tại sao cần học lịch sử?</vt:lpstr>
      <vt:lpstr>PowerPoint 演示文稿</vt:lpstr>
      <vt:lpstr>PowerPoint 演示文稿</vt:lpstr>
      <vt:lpstr>I. lịch sử và môn lịch sử </vt:lpstr>
      <vt:lpstr> “Điện kínhThiên”:  Đây là di tích trung tâm, trong tổng thể các di tích của khu Trung tâm Hoàng thành Thăng Long – HN. Điện Kính Thiên – cung điện quan trọng bậc nhất, nơi cử hành các nghi lễ long trọng nhất của triều đình, nơi đón tiếp sứ giả nước ngoài và là nơi thiết triều bàn những việc quốc gia đại sự.</vt:lpstr>
      <vt:lpstr>PowerPoint 演示文稿</vt:lpstr>
      <vt:lpstr>II. vì sao phải học Lịch Sử</vt:lpstr>
      <vt:lpstr>PowerPoint 演示文稿</vt:lpstr>
      <vt:lpstr>PowerPoint 演示文稿</vt:lpstr>
      <vt:lpstr>III. Khám phá quá khứ từ các nguồn sử liệu  a. Tư liệu gốc</vt:lpstr>
      <vt:lpstr>Một số tư liệu gốc</vt:lpstr>
      <vt:lpstr>b. Tư liệu truyền miệng</vt:lpstr>
      <vt:lpstr>c. Tư liệu chữ Viết</vt:lpstr>
      <vt:lpstr>d. Tư liệu hiện vật</vt:lpstr>
      <vt:lpstr>III. Khám phá quá khứ từ các nguồn sử liệu</vt:lpstr>
      <vt:lpstr>Tổng kết bài học</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ACER</dc:creator>
  <cp:lastModifiedBy>ACER</cp:lastModifiedBy>
  <cp:revision>28</cp:revision>
  <dcterms:created xsi:type="dcterms:W3CDTF">2021-08-19T02:15:00Z</dcterms:created>
  <dcterms:modified xsi:type="dcterms:W3CDTF">2021-09-04T09:07:08Z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